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7" r:id="rId2"/>
    <p:sldId id="260" r:id="rId3"/>
    <p:sldId id="261" r:id="rId4"/>
    <p:sldId id="259" r:id="rId5"/>
    <p:sldId id="262" r:id="rId6"/>
    <p:sldId id="263" r:id="rId7"/>
    <p:sldId id="265" r:id="rId8"/>
    <p:sldId id="276" r:id="rId9"/>
    <p:sldId id="330" r:id="rId10"/>
    <p:sldId id="331" r:id="rId11"/>
    <p:sldId id="359" r:id="rId12"/>
    <p:sldId id="361" r:id="rId13"/>
    <p:sldId id="362" r:id="rId14"/>
    <p:sldId id="363" r:id="rId15"/>
    <p:sldId id="366" r:id="rId16"/>
    <p:sldId id="365" r:id="rId17"/>
    <p:sldId id="284" r:id="rId18"/>
    <p:sldId id="346" r:id="rId19"/>
    <p:sldId id="345" r:id="rId20"/>
    <p:sldId id="347" r:id="rId21"/>
    <p:sldId id="348" r:id="rId22"/>
    <p:sldId id="349" r:id="rId23"/>
    <p:sldId id="350" r:id="rId24"/>
    <p:sldId id="351" r:id="rId25"/>
    <p:sldId id="352" r:id="rId26"/>
    <p:sldId id="353" r:id="rId27"/>
    <p:sldId id="354" r:id="rId28"/>
    <p:sldId id="332" r:id="rId29"/>
    <p:sldId id="358" r:id="rId30"/>
    <p:sldId id="292" r:id="rId31"/>
    <p:sldId id="336" r:id="rId32"/>
    <p:sldId id="355" r:id="rId33"/>
    <p:sldId id="337" r:id="rId34"/>
    <p:sldId id="338" r:id="rId35"/>
    <p:sldId id="341" r:id="rId36"/>
    <p:sldId id="339" r:id="rId37"/>
    <p:sldId id="342" r:id="rId38"/>
    <p:sldId id="356" r:id="rId39"/>
    <p:sldId id="357" r:id="rId40"/>
    <p:sldId id="325" r:id="rId41"/>
    <p:sldId id="326" r:id="rId42"/>
    <p:sldId id="32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482" autoAdjust="0"/>
  </p:normalViewPr>
  <p:slideViewPr>
    <p:cSldViewPr snapToGrid="0">
      <p:cViewPr varScale="1">
        <p:scale>
          <a:sx n="61" d="100"/>
          <a:sy n="61" d="100"/>
        </p:scale>
        <p:origin x="8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F7F09-3C47-4944-8F5F-EB653325018D}" type="datetimeFigureOut">
              <a:rPr lang="en-GB" smtClean="0"/>
              <a:t>30/12/2024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6DC0B-ECED-465F-8167-76C5308D8112}" type="slidenum">
              <a:rPr lang="en-GB" smtClean="0"/>
              <a:t>‹#›</a:t>
            </a:fld>
            <a:endParaRPr lang="en-GB"/>
          </a:p>
        </p:txBody>
      </p:sp>
    </p:spTree>
    <p:extLst>
      <p:ext uri="{BB962C8B-B14F-4D97-AF65-F5344CB8AC3E}">
        <p14:creationId xmlns:p14="http://schemas.microsoft.com/office/powerpoint/2010/main" val="4217677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809CBC-FADD-4676-B5C3-313D902CEF1C}"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3141962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A66DC0B-ECED-465F-8167-76C5308D8112}" type="slidenum">
              <a:rPr lang="en-GB" smtClean="0"/>
              <a:t>21</a:t>
            </a:fld>
            <a:endParaRPr lang="en-GB"/>
          </a:p>
        </p:txBody>
      </p:sp>
    </p:spTree>
    <p:extLst>
      <p:ext uri="{BB962C8B-B14F-4D97-AF65-F5344CB8AC3E}">
        <p14:creationId xmlns:p14="http://schemas.microsoft.com/office/powerpoint/2010/main" val="201495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A66DC0B-ECED-465F-8167-76C5308D8112}" type="slidenum">
              <a:rPr lang="en-GB" smtClean="0"/>
              <a:t>23</a:t>
            </a:fld>
            <a:endParaRPr lang="en-GB"/>
          </a:p>
        </p:txBody>
      </p:sp>
    </p:spTree>
    <p:extLst>
      <p:ext uri="{BB962C8B-B14F-4D97-AF65-F5344CB8AC3E}">
        <p14:creationId xmlns:p14="http://schemas.microsoft.com/office/powerpoint/2010/main" val="1717966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A66DC0B-ECED-465F-8167-76C5308D8112}" type="slidenum">
              <a:rPr lang="en-GB" smtClean="0"/>
              <a:t>25</a:t>
            </a:fld>
            <a:endParaRPr lang="en-GB"/>
          </a:p>
        </p:txBody>
      </p:sp>
    </p:spTree>
    <p:extLst>
      <p:ext uri="{BB962C8B-B14F-4D97-AF65-F5344CB8AC3E}">
        <p14:creationId xmlns:p14="http://schemas.microsoft.com/office/powerpoint/2010/main" val="3831778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A66DC0B-ECED-465F-8167-76C5308D8112}" type="slidenum">
              <a:rPr lang="en-GB" smtClean="0"/>
              <a:t>33</a:t>
            </a:fld>
            <a:endParaRPr lang="en-GB"/>
          </a:p>
        </p:txBody>
      </p:sp>
    </p:spTree>
    <p:extLst>
      <p:ext uri="{BB962C8B-B14F-4D97-AF65-F5344CB8AC3E}">
        <p14:creationId xmlns:p14="http://schemas.microsoft.com/office/powerpoint/2010/main" val="2599189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A66DC0B-ECED-465F-8167-76C5308D8112}" type="slidenum">
              <a:rPr lang="en-GB" smtClean="0"/>
              <a:t>35</a:t>
            </a:fld>
            <a:endParaRPr lang="en-GB"/>
          </a:p>
        </p:txBody>
      </p:sp>
    </p:spTree>
    <p:extLst>
      <p:ext uri="{BB962C8B-B14F-4D97-AF65-F5344CB8AC3E}">
        <p14:creationId xmlns:p14="http://schemas.microsoft.com/office/powerpoint/2010/main" val="4153047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A66DC0B-ECED-465F-8167-76C5308D8112}" type="slidenum">
              <a:rPr lang="en-GB" smtClean="0"/>
              <a:t>36</a:t>
            </a:fld>
            <a:endParaRPr lang="en-GB"/>
          </a:p>
        </p:txBody>
      </p:sp>
    </p:spTree>
    <p:extLst>
      <p:ext uri="{BB962C8B-B14F-4D97-AF65-F5344CB8AC3E}">
        <p14:creationId xmlns:p14="http://schemas.microsoft.com/office/powerpoint/2010/main" val="3236238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CCDBF35-6D60-4C19-8E84-A3E5C1BA1E63}" type="datetimeFigureOut">
              <a:rPr lang="en-GB" smtClean="0"/>
              <a:t>30/12/2024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AEB9AB-2BB4-4691-A363-3EAD72B4CF44}" type="slidenum">
              <a:rPr lang="en-GB" smtClean="0"/>
              <a:t>‹#›</a:t>
            </a:fld>
            <a:endParaRPr lang="en-GB"/>
          </a:p>
        </p:txBody>
      </p:sp>
    </p:spTree>
    <p:extLst>
      <p:ext uri="{BB962C8B-B14F-4D97-AF65-F5344CB8AC3E}">
        <p14:creationId xmlns:p14="http://schemas.microsoft.com/office/powerpoint/2010/main" val="269123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CCDBF35-6D60-4C19-8E84-A3E5C1BA1E63}" type="datetimeFigureOut">
              <a:rPr lang="en-GB" smtClean="0"/>
              <a:t>30/12/2024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AEB9AB-2BB4-4691-A363-3EAD72B4CF44}" type="slidenum">
              <a:rPr lang="en-GB" smtClean="0"/>
              <a:t>‹#›</a:t>
            </a:fld>
            <a:endParaRPr lang="en-GB"/>
          </a:p>
        </p:txBody>
      </p:sp>
    </p:spTree>
    <p:extLst>
      <p:ext uri="{BB962C8B-B14F-4D97-AF65-F5344CB8AC3E}">
        <p14:creationId xmlns:p14="http://schemas.microsoft.com/office/powerpoint/2010/main" val="4079126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CCDBF35-6D60-4C19-8E84-A3E5C1BA1E63}" type="datetimeFigureOut">
              <a:rPr lang="en-GB" smtClean="0"/>
              <a:t>30/12/2024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AEB9AB-2BB4-4691-A363-3EAD72B4CF44}" type="slidenum">
              <a:rPr lang="en-GB" smtClean="0"/>
              <a:t>‹#›</a:t>
            </a:fld>
            <a:endParaRPr lang="en-GB"/>
          </a:p>
        </p:txBody>
      </p:sp>
    </p:spTree>
    <p:extLst>
      <p:ext uri="{BB962C8B-B14F-4D97-AF65-F5344CB8AC3E}">
        <p14:creationId xmlns:p14="http://schemas.microsoft.com/office/powerpoint/2010/main" val="261628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86CAF49-65C5-4079-8211-C2C336248627}" type="datetime1">
              <a:rPr lang="en-US" smtClean="0"/>
              <a:pPr/>
              <a:t>12/30/2024</a:t>
            </a:fld>
            <a:endParaRPr lang="en-US" dirty="0"/>
          </a:p>
        </p:txBody>
      </p:sp>
      <p:sp>
        <p:nvSpPr>
          <p:cNvPr id="5" name="Footer Placeholder 4"/>
          <p:cNvSpPr>
            <a:spLocks noGrp="1"/>
          </p:cNvSpPr>
          <p:nvPr>
            <p:ph type="ftr" sz="quarter" idx="11"/>
          </p:nvPr>
        </p:nvSpPr>
        <p:spPr>
          <a:xfrm>
            <a:off x="3454400" y="6324601"/>
            <a:ext cx="5384800" cy="365125"/>
          </a:xfrm>
        </p:spPr>
        <p:txBody>
          <a:bodyPr/>
          <a:lstStyle/>
          <a:p>
            <a:r>
              <a:rPr lang="en-US"/>
              <a:t>Department of Computer Science </a:t>
            </a:r>
            <a:endParaRPr lang="en-US" dirty="0"/>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66491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CCDBF35-6D60-4C19-8E84-A3E5C1BA1E63}" type="datetimeFigureOut">
              <a:rPr lang="en-GB" smtClean="0"/>
              <a:t>30/12/2024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AEB9AB-2BB4-4691-A363-3EAD72B4CF44}" type="slidenum">
              <a:rPr lang="en-GB" smtClean="0"/>
              <a:t>‹#›</a:t>
            </a:fld>
            <a:endParaRPr lang="en-GB"/>
          </a:p>
        </p:txBody>
      </p:sp>
    </p:spTree>
    <p:extLst>
      <p:ext uri="{BB962C8B-B14F-4D97-AF65-F5344CB8AC3E}">
        <p14:creationId xmlns:p14="http://schemas.microsoft.com/office/powerpoint/2010/main" val="3813441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CCDBF35-6D60-4C19-8E84-A3E5C1BA1E63}" type="datetimeFigureOut">
              <a:rPr lang="en-GB" smtClean="0"/>
              <a:t>30/12/2024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AEB9AB-2BB4-4691-A363-3EAD72B4CF44}" type="slidenum">
              <a:rPr lang="en-GB" smtClean="0"/>
              <a:t>‹#›</a:t>
            </a:fld>
            <a:endParaRPr lang="en-GB"/>
          </a:p>
        </p:txBody>
      </p:sp>
    </p:spTree>
    <p:extLst>
      <p:ext uri="{BB962C8B-B14F-4D97-AF65-F5344CB8AC3E}">
        <p14:creationId xmlns:p14="http://schemas.microsoft.com/office/powerpoint/2010/main" val="416148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CCDBF35-6D60-4C19-8E84-A3E5C1BA1E63}" type="datetimeFigureOut">
              <a:rPr lang="en-GB" smtClean="0"/>
              <a:t>30/12/2024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AEB9AB-2BB4-4691-A363-3EAD72B4CF44}" type="slidenum">
              <a:rPr lang="en-GB" smtClean="0"/>
              <a:t>‹#›</a:t>
            </a:fld>
            <a:endParaRPr lang="en-GB"/>
          </a:p>
        </p:txBody>
      </p:sp>
    </p:spTree>
    <p:extLst>
      <p:ext uri="{BB962C8B-B14F-4D97-AF65-F5344CB8AC3E}">
        <p14:creationId xmlns:p14="http://schemas.microsoft.com/office/powerpoint/2010/main" val="1382423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CCDBF35-6D60-4C19-8E84-A3E5C1BA1E63}" type="datetimeFigureOut">
              <a:rPr lang="en-GB" smtClean="0"/>
              <a:t>30/12/2024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AAEB9AB-2BB4-4691-A363-3EAD72B4CF44}" type="slidenum">
              <a:rPr lang="en-GB" smtClean="0"/>
              <a:t>‹#›</a:t>
            </a:fld>
            <a:endParaRPr lang="en-GB"/>
          </a:p>
        </p:txBody>
      </p:sp>
    </p:spTree>
    <p:extLst>
      <p:ext uri="{BB962C8B-B14F-4D97-AF65-F5344CB8AC3E}">
        <p14:creationId xmlns:p14="http://schemas.microsoft.com/office/powerpoint/2010/main" val="3970964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CCDBF35-6D60-4C19-8E84-A3E5C1BA1E63}" type="datetimeFigureOut">
              <a:rPr lang="en-GB" smtClean="0"/>
              <a:t>30/12/2024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AAEB9AB-2BB4-4691-A363-3EAD72B4CF44}" type="slidenum">
              <a:rPr lang="en-GB" smtClean="0"/>
              <a:t>‹#›</a:t>
            </a:fld>
            <a:endParaRPr lang="en-GB"/>
          </a:p>
        </p:txBody>
      </p:sp>
    </p:spTree>
    <p:extLst>
      <p:ext uri="{BB962C8B-B14F-4D97-AF65-F5344CB8AC3E}">
        <p14:creationId xmlns:p14="http://schemas.microsoft.com/office/powerpoint/2010/main" val="4283553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DBF35-6D60-4C19-8E84-A3E5C1BA1E63}" type="datetimeFigureOut">
              <a:rPr lang="en-GB" smtClean="0"/>
              <a:t>30/12/2024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AAEB9AB-2BB4-4691-A363-3EAD72B4CF44}" type="slidenum">
              <a:rPr lang="en-GB" smtClean="0"/>
              <a:t>‹#›</a:t>
            </a:fld>
            <a:endParaRPr lang="en-GB"/>
          </a:p>
        </p:txBody>
      </p:sp>
    </p:spTree>
    <p:extLst>
      <p:ext uri="{BB962C8B-B14F-4D97-AF65-F5344CB8AC3E}">
        <p14:creationId xmlns:p14="http://schemas.microsoft.com/office/powerpoint/2010/main" val="358743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CDBF35-6D60-4C19-8E84-A3E5C1BA1E63}" type="datetimeFigureOut">
              <a:rPr lang="en-GB" smtClean="0"/>
              <a:t>30/12/2024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AEB9AB-2BB4-4691-A363-3EAD72B4CF44}" type="slidenum">
              <a:rPr lang="en-GB" smtClean="0"/>
              <a:t>‹#›</a:t>
            </a:fld>
            <a:endParaRPr lang="en-GB"/>
          </a:p>
        </p:txBody>
      </p:sp>
    </p:spTree>
    <p:extLst>
      <p:ext uri="{BB962C8B-B14F-4D97-AF65-F5344CB8AC3E}">
        <p14:creationId xmlns:p14="http://schemas.microsoft.com/office/powerpoint/2010/main" val="1128860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CDBF35-6D60-4C19-8E84-A3E5C1BA1E63}" type="datetimeFigureOut">
              <a:rPr lang="en-GB" smtClean="0"/>
              <a:t>30/12/2024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AEB9AB-2BB4-4691-A363-3EAD72B4CF44}" type="slidenum">
              <a:rPr lang="en-GB" smtClean="0"/>
              <a:t>‹#›</a:t>
            </a:fld>
            <a:endParaRPr lang="en-GB"/>
          </a:p>
        </p:txBody>
      </p:sp>
    </p:spTree>
    <p:extLst>
      <p:ext uri="{BB962C8B-B14F-4D97-AF65-F5344CB8AC3E}">
        <p14:creationId xmlns:p14="http://schemas.microsoft.com/office/powerpoint/2010/main" val="3131416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DBF35-6D60-4C19-8E84-A3E5C1BA1E63}" type="datetimeFigureOut">
              <a:rPr lang="en-GB" smtClean="0"/>
              <a:t>30/12/2024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AEB9AB-2BB4-4691-A363-3EAD72B4CF44}" type="slidenum">
              <a:rPr lang="en-GB" smtClean="0"/>
              <a:t>‹#›</a:t>
            </a:fld>
            <a:endParaRPr lang="en-GB"/>
          </a:p>
        </p:txBody>
      </p:sp>
    </p:spTree>
    <p:extLst>
      <p:ext uri="{BB962C8B-B14F-4D97-AF65-F5344CB8AC3E}">
        <p14:creationId xmlns:p14="http://schemas.microsoft.com/office/powerpoint/2010/main" val="3394439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83229" y="4800600"/>
            <a:ext cx="3810000" cy="1752600"/>
          </a:xfrm>
        </p:spPr>
        <p:txBody>
          <a:bodyPr>
            <a:normAutofit/>
          </a:bodyPr>
          <a:lstStyle/>
          <a:p>
            <a:pPr algn="l"/>
            <a:r>
              <a:rPr lang="en-US" sz="2400" b="1" i="1" dirty="0">
                <a:solidFill>
                  <a:schemeClr val="tx1"/>
                </a:solidFill>
              </a:rPr>
              <a:t>Presented By: </a:t>
            </a:r>
            <a:endParaRPr lang="en-US" sz="2400" b="1" i="1" dirty="0" smtClean="0">
              <a:solidFill>
                <a:schemeClr val="tx1"/>
              </a:solidFill>
            </a:endParaRPr>
          </a:p>
          <a:p>
            <a:pPr algn="l"/>
            <a:r>
              <a:rPr lang="en-US" sz="2400" dirty="0" err="1" smtClean="0">
                <a:solidFill>
                  <a:schemeClr val="tx1"/>
                </a:solidFill>
              </a:rPr>
              <a:t>Lamin</a:t>
            </a:r>
            <a:r>
              <a:rPr lang="en-US" sz="2400" dirty="0" smtClean="0">
                <a:solidFill>
                  <a:schemeClr val="tx1"/>
                </a:solidFill>
              </a:rPr>
              <a:t> </a:t>
            </a:r>
            <a:r>
              <a:rPr lang="en-US" sz="2400" dirty="0" err="1" smtClean="0">
                <a:solidFill>
                  <a:schemeClr val="tx1"/>
                </a:solidFill>
              </a:rPr>
              <a:t>Janka</a:t>
            </a:r>
            <a:r>
              <a:rPr lang="en-US" sz="2400" dirty="0" smtClean="0">
                <a:solidFill>
                  <a:schemeClr val="tx1"/>
                </a:solidFill>
              </a:rPr>
              <a:t>(50021)</a:t>
            </a:r>
            <a:endParaRPr lang="en-US" sz="2400" dirty="0" smtClean="0">
              <a:solidFill>
                <a:schemeClr val="tx1"/>
              </a:solidFill>
            </a:endParaRPr>
          </a:p>
          <a:p>
            <a:pPr algn="l"/>
            <a:r>
              <a:rPr lang="en-US" sz="2400" dirty="0" smtClean="0">
                <a:solidFill>
                  <a:schemeClr val="tx1"/>
                </a:solidFill>
              </a:rPr>
              <a:t>Mohit Jariwala(12)</a:t>
            </a:r>
            <a:endParaRPr lang="en-US" sz="2400" dirty="0">
              <a:solidFill>
                <a:schemeClr val="tx1"/>
              </a:solidFill>
            </a:endParaRPr>
          </a:p>
        </p:txBody>
      </p:sp>
      <p:sp>
        <p:nvSpPr>
          <p:cNvPr id="5" name="Footer Placeholder 4"/>
          <p:cNvSpPr>
            <a:spLocks noGrp="1"/>
          </p:cNvSpPr>
          <p:nvPr>
            <p:ph type="ftr" sz="quarter" idx="11"/>
          </p:nvPr>
        </p:nvSpPr>
        <p:spPr>
          <a:xfrm>
            <a:off x="3962400" y="6487796"/>
            <a:ext cx="4038600" cy="365125"/>
          </a:xfrm>
        </p:spPr>
        <p:txBody>
          <a:bodyPr/>
          <a:lstStyle/>
          <a:p>
            <a:r>
              <a:rPr lang="en-US" dirty="0"/>
              <a:t>Department of Computer Science </a:t>
            </a:r>
          </a:p>
          <a:p>
            <a:endParaRPr lang="en-US" dirty="0"/>
          </a:p>
        </p:txBody>
      </p:sp>
      <p:sp>
        <p:nvSpPr>
          <p:cNvPr id="7" name="Slide Number Placeholder 6"/>
          <p:cNvSpPr>
            <a:spLocks noGrp="1"/>
          </p:cNvSpPr>
          <p:nvPr>
            <p:ph type="sldNum" sz="quarter" idx="12"/>
          </p:nvPr>
        </p:nvSpPr>
        <p:spPr>
          <a:xfrm>
            <a:off x="8229600" y="6389008"/>
            <a:ext cx="2133600" cy="365125"/>
          </a:xfrm>
        </p:spPr>
        <p:txBody>
          <a:bodyPr/>
          <a:lstStyle/>
          <a:p>
            <a:r>
              <a:rPr lang="en-US" dirty="0"/>
              <a:t>1</a:t>
            </a:r>
          </a:p>
        </p:txBody>
      </p:sp>
      <p:sp>
        <p:nvSpPr>
          <p:cNvPr id="6" name="Subtitle 2"/>
          <p:cNvSpPr txBox="1"/>
          <p:nvPr/>
        </p:nvSpPr>
        <p:spPr>
          <a:xfrm>
            <a:off x="6662057" y="4959256"/>
            <a:ext cx="3810000" cy="762000"/>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3400" b="1" i="1" dirty="0">
                <a:solidFill>
                  <a:schemeClr val="tx1"/>
                </a:solidFill>
              </a:rPr>
              <a:t>Under the Guidance of :</a:t>
            </a:r>
          </a:p>
          <a:p>
            <a:pPr algn="l"/>
            <a:r>
              <a:rPr lang="en-US" sz="2600" dirty="0">
                <a:solidFill>
                  <a:schemeClr val="tx1"/>
                </a:solidFill>
              </a:rPr>
              <a:t>Dr. </a:t>
            </a:r>
            <a:r>
              <a:rPr lang="en-US" sz="2600" dirty="0" smtClean="0">
                <a:solidFill>
                  <a:schemeClr val="tx1"/>
                </a:solidFill>
              </a:rPr>
              <a:t>Hardik Joshi</a:t>
            </a:r>
            <a:endParaRPr lang="en-US" sz="2600" dirty="0">
              <a:solidFill>
                <a:schemeClr val="tx1"/>
              </a:solidFill>
            </a:endParaRPr>
          </a:p>
        </p:txBody>
      </p:sp>
      <p:sp>
        <p:nvSpPr>
          <p:cNvPr id="8" name="Title 1"/>
          <p:cNvSpPr txBox="1"/>
          <p:nvPr/>
        </p:nvSpPr>
        <p:spPr>
          <a:xfrm>
            <a:off x="2852420" y="1606456"/>
            <a:ext cx="6697980" cy="319414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t>Department of Computer Science</a:t>
            </a:r>
            <a:br>
              <a:rPr lang="en-US" sz="2400" b="1" dirty="0"/>
            </a:br>
            <a:r>
              <a:rPr lang="en-US" sz="2400" b="1" dirty="0"/>
              <a:t>Gujarat University</a:t>
            </a:r>
          </a:p>
          <a:p>
            <a:r>
              <a:rPr lang="en-US" sz="2400" b="1" dirty="0"/>
              <a:t>5 Year Integrated M.Sc.(Computer Science)</a:t>
            </a:r>
          </a:p>
          <a:p>
            <a:r>
              <a:rPr lang="en-US" sz="2400" b="1" dirty="0"/>
              <a:t>Semester – </a:t>
            </a:r>
            <a:r>
              <a:rPr lang="en-US" sz="2400" b="1" dirty="0" smtClean="0"/>
              <a:t>V</a:t>
            </a:r>
            <a:endParaRPr lang="en-US" sz="2400" b="1" dirty="0"/>
          </a:p>
          <a:p>
            <a:endParaRPr lang="en-US" dirty="0"/>
          </a:p>
          <a:p>
            <a:r>
              <a:rPr lang="en-GB" b="1" dirty="0" smtClean="0"/>
              <a:t>ATM </a:t>
            </a:r>
            <a:r>
              <a:rPr lang="en-GB" b="1" dirty="0"/>
              <a:t>&amp; Banking Services</a:t>
            </a:r>
            <a:r>
              <a:rPr lang="en-GB" dirty="0"/>
              <a:t>	</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34856"/>
            <a:ext cx="1752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966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004291" y="2574636"/>
            <a:ext cx="8534400" cy="1752600"/>
          </a:xfrm>
        </p:spPr>
        <p:txBody>
          <a:bodyPr>
            <a:normAutofit/>
          </a:bodyPr>
          <a:lstStyle/>
          <a:p>
            <a:pPr>
              <a:lnSpc>
                <a:spcPct val="150000"/>
              </a:lnSpc>
            </a:pPr>
            <a:r>
              <a:rPr lang="en-GB" sz="6000" dirty="0" smtClean="0">
                <a:solidFill>
                  <a:schemeClr val="tx1"/>
                </a:solidFill>
              </a:rPr>
              <a:t>Flowchart</a:t>
            </a:r>
            <a:endParaRPr lang="en-GB" sz="6000" dirty="0">
              <a:solidFill>
                <a:schemeClr val="tx1"/>
              </a:solidFill>
            </a:endParaRPr>
          </a:p>
        </p:txBody>
      </p:sp>
    </p:spTree>
    <p:extLst>
      <p:ext uri="{BB962C8B-B14F-4D97-AF65-F5344CB8AC3E}">
        <p14:creationId xmlns:p14="http://schemas.microsoft.com/office/powerpoint/2010/main" val="40656488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0" y="162560"/>
            <a:ext cx="7183120" cy="6469468"/>
          </a:xfrm>
          <a:prstGeom prst="rect">
            <a:avLst/>
          </a:prstGeom>
        </p:spPr>
      </p:pic>
    </p:spTree>
    <p:extLst>
      <p:ext uri="{BB962C8B-B14F-4D97-AF65-F5344CB8AC3E}">
        <p14:creationId xmlns:p14="http://schemas.microsoft.com/office/powerpoint/2010/main" val="2176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004291" y="2574636"/>
            <a:ext cx="8534400" cy="1752600"/>
          </a:xfrm>
        </p:spPr>
        <p:txBody>
          <a:bodyPr>
            <a:normAutofit/>
          </a:bodyPr>
          <a:lstStyle/>
          <a:p>
            <a:pPr>
              <a:lnSpc>
                <a:spcPct val="150000"/>
              </a:lnSpc>
            </a:pPr>
            <a:r>
              <a:rPr lang="en-GB" sz="6000" dirty="0" smtClean="0">
                <a:solidFill>
                  <a:schemeClr val="tx1"/>
                </a:solidFill>
              </a:rPr>
              <a:t>Data Flow Diagrams</a:t>
            </a:r>
            <a:endParaRPr lang="en-GB" sz="6000" dirty="0">
              <a:solidFill>
                <a:schemeClr val="tx1"/>
              </a:solidFill>
            </a:endParaRPr>
          </a:p>
        </p:txBody>
      </p:sp>
    </p:spTree>
    <p:extLst>
      <p:ext uri="{BB962C8B-B14F-4D97-AF65-F5344CB8AC3E}">
        <p14:creationId xmlns:p14="http://schemas.microsoft.com/office/powerpoint/2010/main" val="2220660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GB" b="1" dirty="0" smtClean="0"/>
              <a:t>Level 0 DFD</a:t>
            </a:r>
            <a:endParaRPr lang="en-GB" b="1"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82262"/>
            <a:ext cx="10515600" cy="5575738"/>
          </a:xfrm>
          <a:prstGeom prst="rect">
            <a:avLst/>
          </a:prstGeom>
          <a:noFill/>
          <a:ln>
            <a:noFill/>
          </a:ln>
        </p:spPr>
      </p:pic>
    </p:spTree>
    <p:extLst>
      <p:ext uri="{BB962C8B-B14F-4D97-AF65-F5344CB8AC3E}">
        <p14:creationId xmlns:p14="http://schemas.microsoft.com/office/powerpoint/2010/main" val="2982678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GB" b="1" dirty="0" smtClean="0"/>
              <a:t>Level 1 DFD</a:t>
            </a:r>
            <a:endParaRPr lang="en-GB" b="1"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977463" y="977462"/>
            <a:ext cx="10468303" cy="5675586"/>
          </a:xfrm>
          <a:prstGeom prst="rect">
            <a:avLst/>
          </a:prstGeom>
          <a:noFill/>
          <a:ln>
            <a:noFill/>
          </a:ln>
        </p:spPr>
      </p:pic>
    </p:spTree>
    <p:extLst>
      <p:ext uri="{BB962C8B-B14F-4D97-AF65-F5344CB8AC3E}">
        <p14:creationId xmlns:p14="http://schemas.microsoft.com/office/powerpoint/2010/main" val="1261312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pPr/>
              <a:t>15</a:t>
            </a:fld>
            <a:endParaRPr lang="en-US" dirty="0"/>
          </a:p>
        </p:txBody>
      </p:sp>
      <p:sp>
        <p:nvSpPr>
          <p:cNvPr id="2" name="Title 1"/>
          <p:cNvSpPr>
            <a:spLocks noGrp="1"/>
          </p:cNvSpPr>
          <p:nvPr>
            <p:ph type="title" idx="4294967295"/>
          </p:nvPr>
        </p:nvSpPr>
        <p:spPr>
          <a:xfrm>
            <a:off x="1524000" y="2060848"/>
            <a:ext cx="9144000" cy="1718990"/>
          </a:xfrm>
        </p:spPr>
        <p:txBody>
          <a:bodyPr>
            <a:normAutofit/>
          </a:bodyPr>
          <a:lstStyle/>
          <a:p>
            <a:pPr algn="ctr"/>
            <a:r>
              <a:rPr lang="en-IN" altLang="en-US" sz="6000" b="1" dirty="0">
                <a:sym typeface="+mn-ea"/>
              </a:rPr>
              <a:t>   </a:t>
            </a:r>
            <a:r>
              <a:rPr lang="en-IN" altLang="en-US" sz="6000" b="1" dirty="0" smtClean="0">
                <a:sym typeface="+mn-ea"/>
              </a:rPr>
              <a:t>Database Design</a:t>
            </a:r>
            <a:endParaRPr lang="en-IN" sz="6000" b="1" dirty="0"/>
          </a:p>
        </p:txBody>
      </p:sp>
    </p:spTree>
    <p:extLst>
      <p:ext uri="{BB962C8B-B14F-4D97-AF65-F5344CB8AC3E}">
        <p14:creationId xmlns:p14="http://schemas.microsoft.com/office/powerpoint/2010/main" val="16137300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241739" y="273269"/>
            <a:ext cx="11655972" cy="6369269"/>
          </a:xfrm>
          <a:prstGeom prst="rect">
            <a:avLst/>
          </a:prstGeom>
        </p:spPr>
      </p:pic>
    </p:spTree>
    <p:extLst>
      <p:ext uri="{BB962C8B-B14F-4D97-AF65-F5344CB8AC3E}">
        <p14:creationId xmlns:p14="http://schemas.microsoft.com/office/powerpoint/2010/main" val="3458712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pPr/>
              <a:t>17</a:t>
            </a:fld>
            <a:endParaRPr lang="en-US" dirty="0"/>
          </a:p>
        </p:txBody>
      </p:sp>
      <p:sp>
        <p:nvSpPr>
          <p:cNvPr id="2" name="Title 1"/>
          <p:cNvSpPr>
            <a:spLocks noGrp="1"/>
          </p:cNvSpPr>
          <p:nvPr>
            <p:ph type="title" idx="4294967295"/>
          </p:nvPr>
        </p:nvSpPr>
        <p:spPr>
          <a:xfrm>
            <a:off x="1524000" y="2060848"/>
            <a:ext cx="9144000" cy="1718990"/>
          </a:xfrm>
        </p:spPr>
        <p:txBody>
          <a:bodyPr>
            <a:normAutofit/>
          </a:bodyPr>
          <a:lstStyle/>
          <a:p>
            <a:pPr algn="ctr"/>
            <a:r>
              <a:rPr lang="en-IN" altLang="en-US" sz="6000" b="1" dirty="0">
                <a:sym typeface="+mn-ea"/>
              </a:rPr>
              <a:t>   Data Dictionary</a:t>
            </a:r>
            <a:endParaRPr lang="en-IN" sz="6000" b="1" dirty="0"/>
          </a:p>
        </p:txBody>
      </p:sp>
    </p:spTree>
    <p:extLst>
      <p:ext uri="{BB962C8B-B14F-4D97-AF65-F5344CB8AC3E}">
        <p14:creationId xmlns:p14="http://schemas.microsoft.com/office/powerpoint/2010/main" val="3414044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27604" y="237803"/>
            <a:ext cx="10515600" cy="1325563"/>
          </a:xfrm>
        </p:spPr>
        <p:txBody>
          <a:bodyPr>
            <a:normAutofit/>
          </a:bodyPr>
          <a:lstStyle/>
          <a:p>
            <a:pPr algn="ctr"/>
            <a:r>
              <a:rPr lang="en-GB" sz="6000" b="1" dirty="0" smtClean="0"/>
              <a:t>Deposit</a:t>
            </a:r>
            <a:endParaRPr lang="en-GB" sz="6000" b="1" dirty="0"/>
          </a:p>
        </p:txBody>
      </p:sp>
      <p:graphicFrame>
        <p:nvGraphicFramePr>
          <p:cNvPr id="2" name="Table 1"/>
          <p:cNvGraphicFramePr>
            <a:graphicFrameLocks noGrp="1"/>
          </p:cNvGraphicFramePr>
          <p:nvPr>
            <p:extLst>
              <p:ext uri="{D42A27DB-BD31-4B8C-83A1-F6EECF244321}">
                <p14:modId xmlns:p14="http://schemas.microsoft.com/office/powerpoint/2010/main" val="261250207"/>
              </p:ext>
            </p:extLst>
          </p:nvPr>
        </p:nvGraphicFramePr>
        <p:xfrm>
          <a:off x="927604" y="1563365"/>
          <a:ext cx="10515600" cy="4590473"/>
        </p:xfrm>
        <a:graphic>
          <a:graphicData uri="http://schemas.openxmlformats.org/drawingml/2006/table">
            <a:tbl>
              <a:tblPr firstRow="1" bandRow="1">
                <a:tableStyleId>{00A15C55-8517-42AA-B614-E9B94910E393}</a:tableStyleId>
              </a:tblPr>
              <a:tblGrid>
                <a:gridCol w="5257800">
                  <a:extLst>
                    <a:ext uri="{9D8B030D-6E8A-4147-A177-3AD203B41FA5}">
                      <a16:colId xmlns:a16="http://schemas.microsoft.com/office/drawing/2014/main" val="3816373632"/>
                    </a:ext>
                  </a:extLst>
                </a:gridCol>
                <a:gridCol w="5257800">
                  <a:extLst>
                    <a:ext uri="{9D8B030D-6E8A-4147-A177-3AD203B41FA5}">
                      <a16:colId xmlns:a16="http://schemas.microsoft.com/office/drawing/2014/main" val="2653191292"/>
                    </a:ext>
                  </a:extLst>
                </a:gridCol>
              </a:tblGrid>
              <a:tr h="760694">
                <a:tc>
                  <a:txBody>
                    <a:bodyPr/>
                    <a:lstStyle/>
                    <a:p>
                      <a:pPr algn="ctr">
                        <a:lnSpc>
                          <a:spcPct val="107000"/>
                        </a:lnSpc>
                        <a:spcAft>
                          <a:spcPts val="0"/>
                        </a:spcAft>
                      </a:pPr>
                      <a:r>
                        <a:rPr lang="en-GB" sz="2400" kern="1200">
                          <a:effectLst/>
                        </a:rPr>
                        <a:t>Column</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effectLst/>
                        </a:rPr>
                        <a:t>Type</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608271274"/>
                  </a:ext>
                </a:extLst>
              </a:tr>
              <a:tr h="787003">
                <a:tc>
                  <a:txBody>
                    <a:bodyPr/>
                    <a:lstStyle/>
                    <a:p>
                      <a:pPr algn="ctr">
                        <a:lnSpc>
                          <a:spcPct val="107000"/>
                        </a:lnSpc>
                        <a:spcAft>
                          <a:spcPts val="0"/>
                        </a:spcAft>
                      </a:pPr>
                      <a:r>
                        <a:rPr lang="en-GB" sz="2400" kern="1200">
                          <a:effectLst/>
                        </a:rPr>
                        <a:t>Sr</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effectLst/>
                        </a:rPr>
                        <a:t>Int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85478059"/>
                  </a:ext>
                </a:extLst>
              </a:tr>
              <a:tr h="760694">
                <a:tc>
                  <a:txBody>
                    <a:bodyPr/>
                    <a:lstStyle/>
                    <a:p>
                      <a:pPr algn="ctr">
                        <a:lnSpc>
                          <a:spcPct val="107000"/>
                        </a:lnSpc>
                        <a:spcAft>
                          <a:spcPts val="0"/>
                        </a:spcAft>
                      </a:pPr>
                      <a:r>
                        <a:rPr lang="en-GB" sz="2400" kern="1200" dirty="0">
                          <a:effectLst/>
                        </a:rPr>
                        <a:t>pin</a:t>
                      </a:r>
                      <a:endParaRPr lang="en-GB" sz="2000" dirty="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dirty="0">
                          <a:effectLst/>
                        </a:rPr>
                        <a:t>Text</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585551870"/>
                  </a:ext>
                </a:extLst>
              </a:tr>
              <a:tr h="760694">
                <a:tc>
                  <a:txBody>
                    <a:bodyPr/>
                    <a:lstStyle/>
                    <a:p>
                      <a:pPr algn="ctr">
                        <a:lnSpc>
                          <a:spcPct val="107000"/>
                        </a:lnSpc>
                        <a:spcAft>
                          <a:spcPts val="0"/>
                        </a:spcAft>
                      </a:pPr>
                      <a:r>
                        <a:rPr lang="en-GB" sz="2400" kern="1200">
                          <a:effectLst/>
                        </a:rPr>
                        <a:t>date</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effectLst/>
                        </a:rPr>
                        <a:t>Varchar(50)</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128699549"/>
                  </a:ext>
                </a:extLst>
              </a:tr>
              <a:tr h="760694">
                <a:tc>
                  <a:txBody>
                    <a:bodyPr/>
                    <a:lstStyle/>
                    <a:p>
                      <a:pPr algn="ctr">
                        <a:lnSpc>
                          <a:spcPct val="107000"/>
                        </a:lnSpc>
                        <a:spcAft>
                          <a:spcPts val="0"/>
                        </a:spcAft>
                      </a:pPr>
                      <a:r>
                        <a:rPr lang="en-GB" sz="2400" kern="1200">
                          <a:effectLst/>
                        </a:rPr>
                        <a:t>type</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effectLst/>
                        </a:rPr>
                        <a:t>Varchar(20)</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83230066"/>
                  </a:ext>
                </a:extLst>
              </a:tr>
              <a:tr h="760694">
                <a:tc>
                  <a:txBody>
                    <a:bodyPr/>
                    <a:lstStyle/>
                    <a:p>
                      <a:pPr algn="ctr">
                        <a:lnSpc>
                          <a:spcPct val="107000"/>
                        </a:lnSpc>
                        <a:spcAft>
                          <a:spcPts val="0"/>
                        </a:spcAft>
                      </a:pPr>
                      <a:r>
                        <a:rPr lang="en-GB" sz="2400" kern="1200">
                          <a:effectLst/>
                        </a:rPr>
                        <a:t>amount</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dirty="0">
                          <a:effectLst/>
                        </a:rPr>
                        <a:t>Varchar(20)</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700484337"/>
                  </a:ext>
                </a:extLst>
              </a:tr>
            </a:tbl>
          </a:graphicData>
        </a:graphic>
      </p:graphicFrame>
    </p:spTree>
    <p:extLst>
      <p:ext uri="{BB962C8B-B14F-4D97-AF65-F5344CB8AC3E}">
        <p14:creationId xmlns:p14="http://schemas.microsoft.com/office/powerpoint/2010/main" val="3339407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82330428"/>
              </p:ext>
            </p:extLst>
          </p:nvPr>
        </p:nvGraphicFramePr>
        <p:xfrm>
          <a:off x="810230" y="439837"/>
          <a:ext cx="10683430" cy="6128239"/>
        </p:xfrm>
        <a:graphic>
          <a:graphicData uri="http://schemas.openxmlformats.org/drawingml/2006/table">
            <a:tbl>
              <a:tblPr firstRow="1" bandRow="1">
                <a:tableStyleId>{00A15C55-8517-42AA-B614-E9B94910E393}</a:tableStyleId>
              </a:tblPr>
              <a:tblGrid>
                <a:gridCol w="2136686">
                  <a:extLst>
                    <a:ext uri="{9D8B030D-6E8A-4147-A177-3AD203B41FA5}">
                      <a16:colId xmlns:a16="http://schemas.microsoft.com/office/drawing/2014/main" val="3028854982"/>
                    </a:ext>
                  </a:extLst>
                </a:gridCol>
                <a:gridCol w="2136686">
                  <a:extLst>
                    <a:ext uri="{9D8B030D-6E8A-4147-A177-3AD203B41FA5}">
                      <a16:colId xmlns:a16="http://schemas.microsoft.com/office/drawing/2014/main" val="1636944255"/>
                    </a:ext>
                  </a:extLst>
                </a:gridCol>
                <a:gridCol w="2136686">
                  <a:extLst>
                    <a:ext uri="{9D8B030D-6E8A-4147-A177-3AD203B41FA5}">
                      <a16:colId xmlns:a16="http://schemas.microsoft.com/office/drawing/2014/main" val="145346953"/>
                    </a:ext>
                  </a:extLst>
                </a:gridCol>
                <a:gridCol w="2136686">
                  <a:extLst>
                    <a:ext uri="{9D8B030D-6E8A-4147-A177-3AD203B41FA5}">
                      <a16:colId xmlns:a16="http://schemas.microsoft.com/office/drawing/2014/main" val="1545226678"/>
                    </a:ext>
                  </a:extLst>
                </a:gridCol>
                <a:gridCol w="2136686">
                  <a:extLst>
                    <a:ext uri="{9D8B030D-6E8A-4147-A177-3AD203B41FA5}">
                      <a16:colId xmlns:a16="http://schemas.microsoft.com/office/drawing/2014/main" val="1549244063"/>
                    </a:ext>
                  </a:extLst>
                </a:gridCol>
              </a:tblGrid>
              <a:tr h="882505">
                <a:tc>
                  <a:txBody>
                    <a:bodyPr/>
                    <a:lstStyle/>
                    <a:p>
                      <a:pPr algn="ctr">
                        <a:lnSpc>
                          <a:spcPct val="107000"/>
                        </a:lnSpc>
                        <a:spcAft>
                          <a:spcPts val="0"/>
                        </a:spcAft>
                      </a:pPr>
                      <a:r>
                        <a:rPr lang="en-GB" sz="2400" b="1" kern="1200" dirty="0" err="1">
                          <a:solidFill>
                            <a:srgbClr val="FFFFFF"/>
                          </a:solidFill>
                          <a:effectLst/>
                          <a:latin typeface="+mn-lt"/>
                          <a:ea typeface="Times New Roman" panose="02020603050405020304" pitchFamily="18" charset="0"/>
                          <a:cs typeface="Times New Roman" panose="02020603050405020304" pitchFamily="18" charset="0"/>
                        </a:rPr>
                        <a:t>Sr</a:t>
                      </a:r>
                      <a:endParaRPr lang="en-GB" sz="2000" dirty="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b="1" kern="1200">
                          <a:solidFill>
                            <a:srgbClr val="FFFFFF"/>
                          </a:solidFill>
                          <a:effectLst/>
                          <a:latin typeface="+mn-lt"/>
                          <a:ea typeface="Times New Roman" panose="02020603050405020304" pitchFamily="18" charset="0"/>
                          <a:cs typeface="Times New Roman" panose="02020603050405020304" pitchFamily="18" charset="0"/>
                        </a:rPr>
                        <a:t>Pin</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b="1" kern="1200">
                          <a:solidFill>
                            <a:srgbClr val="FFFFFF"/>
                          </a:solidFill>
                          <a:effectLst/>
                          <a:latin typeface="+mn-lt"/>
                          <a:ea typeface="Times New Roman" panose="02020603050405020304" pitchFamily="18" charset="0"/>
                          <a:cs typeface="Times New Roman" panose="02020603050405020304" pitchFamily="18" charset="0"/>
                        </a:rPr>
                        <a:t>date</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b="1" kern="1200">
                          <a:solidFill>
                            <a:srgbClr val="FFFFFF"/>
                          </a:solidFill>
                          <a:effectLst/>
                          <a:latin typeface="+mn-lt"/>
                          <a:ea typeface="Times New Roman" panose="02020603050405020304" pitchFamily="18" charset="0"/>
                          <a:cs typeface="Times New Roman" panose="02020603050405020304" pitchFamily="18" charset="0"/>
                        </a:rPr>
                        <a:t>type</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b="1" kern="1200">
                          <a:solidFill>
                            <a:srgbClr val="FFFFFF"/>
                          </a:solidFill>
                          <a:effectLst/>
                          <a:latin typeface="+mn-lt"/>
                          <a:ea typeface="Times New Roman" panose="02020603050405020304" pitchFamily="18" charset="0"/>
                          <a:cs typeface="Times New Roman" panose="02020603050405020304" pitchFamily="18" charset="0"/>
                        </a:rPr>
                        <a:t>amount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579363046"/>
                  </a:ext>
                </a:extLst>
              </a:tr>
              <a:tr h="1449258">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1</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cf866614b6b18cda13fe699a3a65661b</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Fri Oct 18 23:11:51 IST 2024</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DEPOSIT</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5000.00</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746809977"/>
                  </a:ext>
                </a:extLst>
              </a:tr>
              <a:tr h="791553">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2</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cf866614b6b18cda13fe699a3a65661b</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Tue Oct 22 20:17:02 IST 2024</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DEPOSIT</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2000.00</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15219329"/>
                  </a:ext>
                </a:extLst>
              </a:tr>
              <a:tr h="791553">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12</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cf866614b6b18cda13fe699a3a65661b</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Wed Oct 23 00:00:38 IST 2024</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WITHDRAWAL</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450.00</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662948480"/>
                  </a:ext>
                </a:extLst>
              </a:tr>
              <a:tr h="791553">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13</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122e27d57ae8ecb37f3f1da67abb33cb</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Wed Oct 23 00:02:39 IST 2024</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WITHDRAWAL</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dirty="0">
                          <a:solidFill>
                            <a:srgbClr val="000000"/>
                          </a:solidFill>
                          <a:effectLst/>
                          <a:latin typeface="+mn-lt"/>
                          <a:ea typeface="Times New Roman" panose="02020603050405020304" pitchFamily="18" charset="0"/>
                          <a:cs typeface="Times New Roman" panose="02020603050405020304" pitchFamily="18" charset="0"/>
                        </a:rPr>
                        <a:t>300.00</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99633080"/>
                  </a:ext>
                </a:extLst>
              </a:tr>
            </a:tbl>
          </a:graphicData>
        </a:graphic>
      </p:graphicFrame>
    </p:spTree>
    <p:extLst>
      <p:ext uri="{BB962C8B-B14F-4D97-AF65-F5344CB8AC3E}">
        <p14:creationId xmlns:p14="http://schemas.microsoft.com/office/powerpoint/2010/main" val="2529905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ECDD-4A9C-8BBD-DA7C-1D15E0852CE9}"/>
              </a:ext>
            </a:extLst>
          </p:cNvPr>
          <p:cNvSpPr>
            <a:spLocks noGrp="1"/>
          </p:cNvSpPr>
          <p:nvPr>
            <p:ph type="title"/>
          </p:nvPr>
        </p:nvSpPr>
        <p:spPr>
          <a:xfrm>
            <a:off x="2115705" y="338821"/>
            <a:ext cx="7886700" cy="1165888"/>
          </a:xfrm>
        </p:spPr>
        <p:txBody>
          <a:bodyPr>
            <a:normAutofit/>
          </a:bodyPr>
          <a:lstStyle/>
          <a:p>
            <a:pPr algn="ctr"/>
            <a:r>
              <a:rPr lang="en-US" b="1" dirty="0"/>
              <a:t>Introduction</a:t>
            </a:r>
            <a:endParaRPr lang="en-IN" b="1" dirty="0"/>
          </a:p>
        </p:txBody>
      </p:sp>
      <p:sp>
        <p:nvSpPr>
          <p:cNvPr id="3" name="Content Placeholder 2">
            <a:extLst>
              <a:ext uri="{FF2B5EF4-FFF2-40B4-BE49-F238E27FC236}">
                <a16:creationId xmlns:a16="http://schemas.microsoft.com/office/drawing/2014/main" id="{0F602FC7-592E-336C-3A83-CA93BD1194EC}"/>
              </a:ext>
            </a:extLst>
          </p:cNvPr>
          <p:cNvSpPr>
            <a:spLocks noGrp="1"/>
          </p:cNvSpPr>
          <p:nvPr>
            <p:ph idx="1"/>
          </p:nvPr>
        </p:nvSpPr>
        <p:spPr>
          <a:xfrm>
            <a:off x="655782" y="1163782"/>
            <a:ext cx="10806546" cy="5192567"/>
          </a:xfrm>
        </p:spPr>
        <p:txBody>
          <a:bodyPr>
            <a:noAutofit/>
          </a:bodyPr>
          <a:lstStyle/>
          <a:p>
            <a:pPr marL="0" indent="0">
              <a:buNone/>
            </a:pPr>
            <a:endParaRPr lang="en-GB" dirty="0" smtClean="0"/>
          </a:p>
          <a:p>
            <a:pPr marL="0" indent="0">
              <a:buNone/>
            </a:pPr>
            <a:r>
              <a:rPr lang="en-GB" dirty="0" smtClean="0"/>
              <a:t>The </a:t>
            </a:r>
            <a:r>
              <a:rPr lang="en-GB" b="1" dirty="0"/>
              <a:t>ATM </a:t>
            </a:r>
            <a:r>
              <a:rPr lang="en-GB" b="1" dirty="0" smtClean="0"/>
              <a:t>and </a:t>
            </a:r>
            <a:r>
              <a:rPr lang="en-GB" b="1" dirty="0"/>
              <a:t>Bank </a:t>
            </a:r>
            <a:r>
              <a:rPr lang="en-GB" b="1" dirty="0" smtClean="0"/>
              <a:t>Management System</a:t>
            </a:r>
            <a:r>
              <a:rPr lang="en-GB" dirty="0" smtClean="0"/>
              <a:t> is a Java application that helps manage banking tasks, both for customers and bank.                                         It allows customers to perform actions like checking their balance, withdrawing money, and making deposits through an ATM. For bank staff, it provides tools to manage customer accounts and transactions.</a:t>
            </a:r>
          </a:p>
          <a:p>
            <a:pPr marL="0" indent="0">
              <a:buNone/>
            </a:pPr>
            <a:endParaRPr lang="en-GB" dirty="0" smtClean="0"/>
          </a:p>
          <a:p>
            <a:pPr marL="0" indent="0">
              <a:buNone/>
            </a:pPr>
            <a:r>
              <a:rPr lang="en-GB" dirty="0" smtClean="0"/>
              <a:t>The system uses secure Card Number and PIN authentication to protect user accounts, and it keeps records of all transactions for future reference. It is designed to be user-friendly, secure, and efficient, ensuring smooth ATM and banking operations for both users and administrators.</a:t>
            </a:r>
            <a:endParaRPr lang="en-GB" dirty="0"/>
          </a:p>
        </p:txBody>
      </p:sp>
      <p:sp>
        <p:nvSpPr>
          <p:cNvPr id="4" name="Footer Placeholder 3">
            <a:extLst>
              <a:ext uri="{FF2B5EF4-FFF2-40B4-BE49-F238E27FC236}">
                <a16:creationId xmlns:a16="http://schemas.microsoft.com/office/drawing/2014/main" id="{022A48CA-EDBD-2289-AB30-1C18040B9933}"/>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26B794F-E743-DDAD-834F-5DB719C56767}"/>
              </a:ext>
            </a:extLst>
          </p:cNvPr>
          <p:cNvSpPr>
            <a:spLocks noGrp="1"/>
          </p:cNvSpPr>
          <p:nvPr>
            <p:ph type="sldNum" sz="quarter" idx="12"/>
          </p:nvPr>
        </p:nvSpPr>
        <p:spPr/>
        <p:txBody>
          <a:bodyPr/>
          <a:lstStyle/>
          <a:p>
            <a:fld id="{4EE46D15-3898-4B85-9369-B7C77A63AF05}" type="slidenum">
              <a:rPr lang="en-US" smtClean="0"/>
              <a:pPr/>
              <a:t>2</a:t>
            </a:fld>
            <a:endParaRPr lang="en-US" dirty="0"/>
          </a:p>
        </p:txBody>
      </p:sp>
    </p:spTree>
    <p:extLst>
      <p:ext uri="{BB962C8B-B14F-4D97-AF65-F5344CB8AC3E}">
        <p14:creationId xmlns:p14="http://schemas.microsoft.com/office/powerpoint/2010/main" val="970259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97697775"/>
              </p:ext>
            </p:extLst>
          </p:nvPr>
        </p:nvGraphicFramePr>
        <p:xfrm>
          <a:off x="1639613" y="1715089"/>
          <a:ext cx="9017876" cy="2231880"/>
        </p:xfrm>
        <a:graphic>
          <a:graphicData uri="http://schemas.openxmlformats.org/drawingml/2006/table">
            <a:tbl>
              <a:tblPr firstRow="1" bandRow="1">
                <a:tableStyleId>{00A15C55-8517-42AA-B614-E9B94910E393}</a:tableStyleId>
              </a:tblPr>
              <a:tblGrid>
                <a:gridCol w="4508938">
                  <a:extLst>
                    <a:ext uri="{9D8B030D-6E8A-4147-A177-3AD203B41FA5}">
                      <a16:colId xmlns:a16="http://schemas.microsoft.com/office/drawing/2014/main" val="671104770"/>
                    </a:ext>
                  </a:extLst>
                </a:gridCol>
                <a:gridCol w="4508938">
                  <a:extLst>
                    <a:ext uri="{9D8B030D-6E8A-4147-A177-3AD203B41FA5}">
                      <a16:colId xmlns:a16="http://schemas.microsoft.com/office/drawing/2014/main" val="22801648"/>
                    </a:ext>
                  </a:extLst>
                </a:gridCol>
              </a:tblGrid>
              <a:tr h="743960">
                <a:tc>
                  <a:txBody>
                    <a:bodyPr/>
                    <a:lstStyle/>
                    <a:p>
                      <a:pPr algn="ctr">
                        <a:lnSpc>
                          <a:spcPct val="107000"/>
                        </a:lnSpc>
                        <a:spcAft>
                          <a:spcPts val="0"/>
                        </a:spcAft>
                      </a:pPr>
                      <a:r>
                        <a:rPr lang="en-GB" sz="2400" b="1" kern="1200" dirty="0">
                          <a:solidFill>
                            <a:srgbClr val="FFFFFF"/>
                          </a:solidFill>
                          <a:effectLst/>
                          <a:latin typeface="+mn-lt"/>
                          <a:ea typeface="Times New Roman" panose="02020603050405020304" pitchFamily="18" charset="0"/>
                          <a:cs typeface="Times New Roman" panose="02020603050405020304" pitchFamily="18" charset="0"/>
                        </a:rPr>
                        <a:t>Column</a:t>
                      </a:r>
                      <a:endParaRPr lang="en-GB" sz="2000" dirty="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b="1" kern="1200">
                          <a:solidFill>
                            <a:srgbClr val="FFFFFF"/>
                          </a:solidFill>
                          <a:effectLst/>
                          <a:latin typeface="+mn-lt"/>
                          <a:ea typeface="Times New Roman" panose="02020603050405020304" pitchFamily="18" charset="0"/>
                          <a:cs typeface="Times New Roman" panose="02020603050405020304" pitchFamily="18" charset="0"/>
                        </a:rPr>
                        <a:t>Type</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935434469"/>
                  </a:ext>
                </a:extLst>
              </a:tr>
              <a:tr h="743960">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card</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text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4118437985"/>
                  </a:ext>
                </a:extLst>
              </a:tr>
              <a:tr h="743960">
                <a:tc>
                  <a:txBody>
                    <a:bodyPr/>
                    <a:lstStyle/>
                    <a:p>
                      <a:pPr algn="ctr">
                        <a:lnSpc>
                          <a:spcPct val="107000"/>
                        </a:lnSpc>
                        <a:spcAft>
                          <a:spcPts val="0"/>
                        </a:spcAft>
                      </a:pPr>
                      <a:r>
                        <a:rPr lang="en-GB" sz="2400" kern="1200">
                          <a:solidFill>
                            <a:srgbClr val="000000"/>
                          </a:solidFill>
                          <a:effectLst/>
                          <a:latin typeface="+mn-lt"/>
                          <a:ea typeface="Times New Roman" panose="02020603050405020304" pitchFamily="18" charset="0"/>
                          <a:cs typeface="Times New Roman" panose="02020603050405020304" pitchFamily="18" charset="0"/>
                        </a:rPr>
                        <a:t>pin</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ctr">
                        <a:lnSpc>
                          <a:spcPct val="107000"/>
                        </a:lnSpc>
                        <a:spcAft>
                          <a:spcPts val="0"/>
                        </a:spcAft>
                      </a:pPr>
                      <a:r>
                        <a:rPr lang="en-GB" sz="2400" kern="1200" dirty="0">
                          <a:solidFill>
                            <a:srgbClr val="000000"/>
                          </a:solidFill>
                          <a:effectLst/>
                          <a:latin typeface="+mn-lt"/>
                          <a:ea typeface="Times New Roman" panose="02020603050405020304" pitchFamily="18" charset="0"/>
                          <a:cs typeface="Times New Roman" panose="02020603050405020304" pitchFamily="18" charset="0"/>
                        </a:rPr>
                        <a:t>Text</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106433567"/>
                  </a:ext>
                </a:extLst>
              </a:tr>
            </a:tbl>
          </a:graphicData>
        </a:graphic>
      </p:graphicFrame>
      <p:sp>
        <p:nvSpPr>
          <p:cNvPr id="6" name="Title 5"/>
          <p:cNvSpPr>
            <a:spLocks noGrp="1"/>
          </p:cNvSpPr>
          <p:nvPr>
            <p:ph type="title"/>
          </p:nvPr>
        </p:nvSpPr>
        <p:spPr>
          <a:xfrm>
            <a:off x="896073" y="237803"/>
            <a:ext cx="10515600" cy="1325563"/>
          </a:xfrm>
        </p:spPr>
        <p:txBody>
          <a:bodyPr>
            <a:normAutofit/>
          </a:bodyPr>
          <a:lstStyle/>
          <a:p>
            <a:pPr algn="ctr"/>
            <a:r>
              <a:rPr lang="en-GB" sz="6000" b="1" dirty="0" smtClean="0"/>
              <a:t>Login</a:t>
            </a:r>
            <a:endParaRPr lang="en-GB" sz="6000" b="1" dirty="0"/>
          </a:p>
        </p:txBody>
      </p:sp>
    </p:spTree>
    <p:extLst>
      <p:ext uri="{BB962C8B-B14F-4D97-AF65-F5344CB8AC3E}">
        <p14:creationId xmlns:p14="http://schemas.microsoft.com/office/powerpoint/2010/main" val="25470421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06729142"/>
              </p:ext>
            </p:extLst>
          </p:nvPr>
        </p:nvGraphicFramePr>
        <p:xfrm>
          <a:off x="1192191" y="636608"/>
          <a:ext cx="9907930" cy="5521126"/>
        </p:xfrm>
        <a:graphic>
          <a:graphicData uri="http://schemas.openxmlformats.org/drawingml/2006/table">
            <a:tbl>
              <a:tblPr firstRow="1" bandRow="1">
                <a:tableStyleId>{00A15C55-8517-42AA-B614-E9B94910E393}</a:tableStyleId>
              </a:tblPr>
              <a:tblGrid>
                <a:gridCol w="4953965">
                  <a:extLst>
                    <a:ext uri="{9D8B030D-6E8A-4147-A177-3AD203B41FA5}">
                      <a16:colId xmlns:a16="http://schemas.microsoft.com/office/drawing/2014/main" val="3028854982"/>
                    </a:ext>
                  </a:extLst>
                </a:gridCol>
                <a:gridCol w="4953965">
                  <a:extLst>
                    <a:ext uri="{9D8B030D-6E8A-4147-A177-3AD203B41FA5}">
                      <a16:colId xmlns:a16="http://schemas.microsoft.com/office/drawing/2014/main" val="1636944255"/>
                    </a:ext>
                  </a:extLst>
                </a:gridCol>
              </a:tblGrid>
              <a:tr h="1014952">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card</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Pin</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579363046"/>
                  </a:ext>
                </a:extLst>
              </a:tr>
              <a:tr h="1666764">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4567890123456789</a:t>
                      </a:r>
                      <a:endParaRPr lang="en-GB" sz="2000">
                        <a:effectLst/>
                        <a:latin typeface="+mn-lt"/>
                        <a:ea typeface="Calibri" panose="020F0502020204030204" pitchFamily="34" charset="0"/>
                        <a:cs typeface="Times New Roman" panose="02020603050405020304" pitchFamily="18" charset="0"/>
                      </a:endParaRPr>
                    </a:p>
                  </a:txBody>
                  <a:tcPr anchor="ct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3b712de48137572f3849aabd5666a4e3</a:t>
                      </a:r>
                      <a:endParaRPr lang="en-GB"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746809977"/>
                  </a:ext>
                </a:extLst>
              </a:tr>
              <a:tr h="946470">
                <a:tc>
                  <a:txBody>
                    <a:bodyPr/>
                    <a:lstStyle/>
                    <a:p>
                      <a:pPr algn="l">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4496729582401836</a:t>
                      </a:r>
                      <a:endParaRPr lang="en-GB" sz="2000" dirty="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122e27d57ae8ecb37f3f1da67abb33cb</a:t>
                      </a:r>
                      <a:endParaRPr lang="en-GB"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15219329"/>
                  </a:ext>
                </a:extLst>
              </a:tr>
              <a:tr h="946470">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9168427588269011</a:t>
                      </a:r>
                      <a:endParaRPr lang="en-GB" sz="2000">
                        <a:effectLst/>
                        <a:latin typeface="+mn-lt"/>
                        <a:ea typeface="Calibri" panose="020F0502020204030204" pitchFamily="34" charset="0"/>
                        <a:cs typeface="Times New Roman" panose="02020603050405020304" pitchFamily="18" charset="0"/>
                      </a:endParaRPr>
                    </a:p>
                  </a:txBody>
                  <a:tcPr anchor="ct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1ce3e6e3f452828e23a0c94572bef9d9</a:t>
                      </a:r>
                      <a:endParaRPr lang="en-GB"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662948480"/>
                  </a:ext>
                </a:extLst>
              </a:tr>
              <a:tr h="946470">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5813956490174441</a:t>
                      </a:r>
                      <a:endParaRPr lang="en-GB" sz="2000">
                        <a:effectLst/>
                        <a:latin typeface="+mn-lt"/>
                        <a:ea typeface="Calibri" panose="020F0502020204030204" pitchFamily="34" charset="0"/>
                        <a:cs typeface="Times New Roman" panose="02020603050405020304" pitchFamily="18" charset="0"/>
                      </a:endParaRPr>
                    </a:p>
                  </a:txBody>
                  <a:tcPr anchor="ctr"/>
                </a:tc>
                <a:tc>
                  <a:txBody>
                    <a:bodyPr/>
                    <a:lstStyle/>
                    <a:p>
                      <a:pPr algn="l">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cf866614b6b18cda13fe699a3a65661b</a:t>
                      </a:r>
                      <a:endParaRPr lang="en-GB"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299633080"/>
                  </a:ext>
                </a:extLst>
              </a:tr>
            </a:tbl>
          </a:graphicData>
        </a:graphic>
      </p:graphicFrame>
    </p:spTree>
    <p:extLst>
      <p:ext uri="{BB962C8B-B14F-4D97-AF65-F5344CB8AC3E}">
        <p14:creationId xmlns:p14="http://schemas.microsoft.com/office/powerpoint/2010/main" val="13501751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77601528"/>
              </p:ext>
            </p:extLst>
          </p:nvPr>
        </p:nvGraphicFramePr>
        <p:xfrm>
          <a:off x="1587061" y="1772964"/>
          <a:ext cx="9217572" cy="3667136"/>
        </p:xfrm>
        <a:graphic>
          <a:graphicData uri="http://schemas.openxmlformats.org/drawingml/2006/table">
            <a:tbl>
              <a:tblPr firstRow="1" bandRow="1">
                <a:tableStyleId>{00A15C55-8517-42AA-B614-E9B94910E393}</a:tableStyleId>
              </a:tblPr>
              <a:tblGrid>
                <a:gridCol w="4608786">
                  <a:extLst>
                    <a:ext uri="{9D8B030D-6E8A-4147-A177-3AD203B41FA5}">
                      <a16:colId xmlns:a16="http://schemas.microsoft.com/office/drawing/2014/main" val="671104770"/>
                    </a:ext>
                  </a:extLst>
                </a:gridCol>
                <a:gridCol w="4608786">
                  <a:extLst>
                    <a:ext uri="{9D8B030D-6E8A-4147-A177-3AD203B41FA5}">
                      <a16:colId xmlns:a16="http://schemas.microsoft.com/office/drawing/2014/main" val="22801648"/>
                    </a:ext>
                  </a:extLst>
                </a:gridCol>
              </a:tblGrid>
              <a:tr h="916784">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Column</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Type</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935434469"/>
                  </a:ext>
                </a:extLst>
              </a:tr>
              <a:tr h="916784">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Srno</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Int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4118437985"/>
                  </a:ext>
                </a:extLst>
              </a:tr>
              <a:tr h="916784">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pin</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Text</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106433567"/>
                  </a:ext>
                </a:extLst>
              </a:tr>
              <a:tr h="916784">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amount</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Text</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268420562"/>
                  </a:ext>
                </a:extLst>
              </a:tr>
            </a:tbl>
          </a:graphicData>
        </a:graphic>
      </p:graphicFrame>
      <p:sp>
        <p:nvSpPr>
          <p:cNvPr id="6" name="Title 5"/>
          <p:cNvSpPr>
            <a:spLocks noGrp="1"/>
          </p:cNvSpPr>
          <p:nvPr>
            <p:ph type="title"/>
          </p:nvPr>
        </p:nvSpPr>
        <p:spPr>
          <a:xfrm>
            <a:off x="896073" y="237803"/>
            <a:ext cx="10515600" cy="1325563"/>
          </a:xfrm>
        </p:spPr>
        <p:txBody>
          <a:bodyPr>
            <a:normAutofit/>
          </a:bodyPr>
          <a:lstStyle/>
          <a:p>
            <a:pPr algn="ctr"/>
            <a:r>
              <a:rPr lang="en-GB" sz="6000" b="1" dirty="0" smtClean="0"/>
              <a:t>Netbalance</a:t>
            </a:r>
            <a:endParaRPr lang="en-GB" sz="6000" b="1" dirty="0"/>
          </a:p>
        </p:txBody>
      </p:sp>
    </p:spTree>
    <p:extLst>
      <p:ext uri="{BB962C8B-B14F-4D97-AF65-F5344CB8AC3E}">
        <p14:creationId xmlns:p14="http://schemas.microsoft.com/office/powerpoint/2010/main" val="2531366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89530301"/>
              </p:ext>
            </p:extLst>
          </p:nvPr>
        </p:nvGraphicFramePr>
        <p:xfrm>
          <a:off x="1400537" y="1516285"/>
          <a:ext cx="9502815" cy="3870436"/>
        </p:xfrm>
        <a:graphic>
          <a:graphicData uri="http://schemas.openxmlformats.org/drawingml/2006/table">
            <a:tbl>
              <a:tblPr firstRow="1" bandRow="1">
                <a:tableStyleId>{00A15C55-8517-42AA-B614-E9B94910E393}</a:tableStyleId>
              </a:tblPr>
              <a:tblGrid>
                <a:gridCol w="3167605">
                  <a:extLst>
                    <a:ext uri="{9D8B030D-6E8A-4147-A177-3AD203B41FA5}">
                      <a16:colId xmlns:a16="http://schemas.microsoft.com/office/drawing/2014/main" val="3028854982"/>
                    </a:ext>
                  </a:extLst>
                </a:gridCol>
                <a:gridCol w="3167605">
                  <a:extLst>
                    <a:ext uri="{9D8B030D-6E8A-4147-A177-3AD203B41FA5}">
                      <a16:colId xmlns:a16="http://schemas.microsoft.com/office/drawing/2014/main" val="1636944255"/>
                    </a:ext>
                  </a:extLst>
                </a:gridCol>
                <a:gridCol w="3167605">
                  <a:extLst>
                    <a:ext uri="{9D8B030D-6E8A-4147-A177-3AD203B41FA5}">
                      <a16:colId xmlns:a16="http://schemas.microsoft.com/office/drawing/2014/main" val="1780419653"/>
                    </a:ext>
                  </a:extLst>
                </a:gridCol>
              </a:tblGrid>
              <a:tr h="1014952">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Srno</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pin</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amount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579363046"/>
                  </a:ext>
                </a:extLst>
              </a:tr>
              <a:tr h="1666764">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4</a:t>
                      </a:r>
                      <a:endParaRPr lang="en-GB" sz="2000">
                        <a:effectLst/>
                        <a:latin typeface="+mn-lt"/>
                        <a:ea typeface="Calibri" panose="020F0502020204030204" pitchFamily="34" charset="0"/>
                        <a:cs typeface="Times New Roman" panose="02020603050405020304" pitchFamily="18" charset="0"/>
                      </a:endParaRPr>
                    </a:p>
                  </a:txBody>
                  <a:tcPr anchor="ct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cf866614b6b18cda13fe699a3a65661b</a:t>
                      </a:r>
                      <a:endParaRPr lang="en-GB" sz="2000">
                        <a:effectLst/>
                        <a:latin typeface="+mn-lt"/>
                        <a:ea typeface="Calibri" panose="020F0502020204030204" pitchFamily="34" charset="0"/>
                        <a:cs typeface="Times New Roman" panose="02020603050405020304" pitchFamily="18" charset="0"/>
                      </a:endParaRPr>
                    </a:p>
                  </a:txBody>
                  <a:tcPr anchor="ct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7600.0</a:t>
                      </a:r>
                      <a:endParaRPr lang="en-GB" sz="200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746809977"/>
                  </a:ext>
                </a:extLst>
              </a:tr>
              <a:tr h="946470">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5</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122e27d57ae8ecb37f3f1da67abb33cb</a:t>
                      </a:r>
                      <a:endParaRPr lang="en-GB" sz="2000">
                        <a:effectLst/>
                        <a:latin typeface="+mn-lt"/>
                        <a:ea typeface="Calibri" panose="020F0502020204030204" pitchFamily="34" charset="0"/>
                        <a:cs typeface="Times New Roman" panose="02020603050405020304" pitchFamily="18" charset="0"/>
                      </a:endParaRPr>
                    </a:p>
                  </a:txBody>
                  <a:tcPr anchor="ctr"/>
                </a:tc>
                <a:tc>
                  <a:txBody>
                    <a:bodyPr/>
                    <a:lstStyle/>
                    <a:p>
                      <a:pPr algn="l">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39800.0</a:t>
                      </a:r>
                      <a:endParaRPr lang="en-GB" sz="2000" dirty="0">
                        <a:effectLst/>
                        <a:latin typeface="+mn-lt"/>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3315219329"/>
                  </a:ext>
                </a:extLst>
              </a:tr>
            </a:tbl>
          </a:graphicData>
        </a:graphic>
      </p:graphicFrame>
    </p:spTree>
    <p:extLst>
      <p:ext uri="{BB962C8B-B14F-4D97-AF65-F5344CB8AC3E}">
        <p14:creationId xmlns:p14="http://schemas.microsoft.com/office/powerpoint/2010/main" val="20356521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97007520"/>
              </p:ext>
            </p:extLst>
          </p:nvPr>
        </p:nvGraphicFramePr>
        <p:xfrm>
          <a:off x="1576551" y="1563366"/>
          <a:ext cx="9186042" cy="4293425"/>
        </p:xfrm>
        <a:graphic>
          <a:graphicData uri="http://schemas.openxmlformats.org/drawingml/2006/table">
            <a:tbl>
              <a:tblPr firstRow="1" bandRow="1">
                <a:tableStyleId>{00A15C55-8517-42AA-B614-E9B94910E393}</a:tableStyleId>
              </a:tblPr>
              <a:tblGrid>
                <a:gridCol w="4593021">
                  <a:extLst>
                    <a:ext uri="{9D8B030D-6E8A-4147-A177-3AD203B41FA5}">
                      <a16:colId xmlns:a16="http://schemas.microsoft.com/office/drawing/2014/main" val="671104770"/>
                    </a:ext>
                  </a:extLst>
                </a:gridCol>
                <a:gridCol w="4593021">
                  <a:extLst>
                    <a:ext uri="{9D8B030D-6E8A-4147-A177-3AD203B41FA5}">
                      <a16:colId xmlns:a16="http://schemas.microsoft.com/office/drawing/2014/main" val="22801648"/>
                    </a:ext>
                  </a:extLst>
                </a:gridCol>
              </a:tblGrid>
              <a:tr h="849107">
                <a:tc>
                  <a:txBody>
                    <a:bodyPr/>
                    <a:lstStyle/>
                    <a:p>
                      <a:pPr>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Column</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Type</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935434469"/>
                  </a:ext>
                </a:extLst>
              </a:tr>
              <a:tr h="849107">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Srno</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Int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4118437985"/>
                  </a:ext>
                </a:extLst>
              </a:tr>
              <a:tr h="849107">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pin</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Text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106433567"/>
                  </a:ext>
                </a:extLst>
              </a:tr>
              <a:tr h="849107">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type</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Text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938029508"/>
                  </a:ext>
                </a:extLst>
              </a:tr>
              <a:tr h="896997">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amount</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Varchar(50)</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5574074"/>
                  </a:ext>
                </a:extLst>
              </a:tr>
            </a:tbl>
          </a:graphicData>
        </a:graphic>
      </p:graphicFrame>
      <p:sp>
        <p:nvSpPr>
          <p:cNvPr id="6" name="Title 5"/>
          <p:cNvSpPr>
            <a:spLocks noGrp="1"/>
          </p:cNvSpPr>
          <p:nvPr>
            <p:ph type="title"/>
          </p:nvPr>
        </p:nvSpPr>
        <p:spPr>
          <a:xfrm>
            <a:off x="896073" y="237803"/>
            <a:ext cx="10515600" cy="1325563"/>
          </a:xfrm>
        </p:spPr>
        <p:txBody>
          <a:bodyPr>
            <a:normAutofit/>
          </a:bodyPr>
          <a:lstStyle/>
          <a:p>
            <a:pPr algn="ctr"/>
            <a:r>
              <a:rPr lang="en-GB" sz="6000" b="1" dirty="0" smtClean="0"/>
              <a:t>Totaldeposits</a:t>
            </a:r>
            <a:endParaRPr lang="en-GB" sz="6000" b="1" dirty="0"/>
          </a:p>
        </p:txBody>
      </p:sp>
    </p:spTree>
    <p:extLst>
      <p:ext uri="{BB962C8B-B14F-4D97-AF65-F5344CB8AC3E}">
        <p14:creationId xmlns:p14="http://schemas.microsoft.com/office/powerpoint/2010/main" val="36326824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88738478"/>
              </p:ext>
            </p:extLst>
          </p:nvPr>
        </p:nvGraphicFramePr>
        <p:xfrm>
          <a:off x="1399605" y="294291"/>
          <a:ext cx="9340772" cy="6224219"/>
        </p:xfrm>
        <a:graphic>
          <a:graphicData uri="http://schemas.openxmlformats.org/drawingml/2006/table">
            <a:tbl>
              <a:tblPr firstRow="1" bandRow="1">
                <a:tableStyleId>{00A15C55-8517-42AA-B614-E9B94910E393}</a:tableStyleId>
              </a:tblPr>
              <a:tblGrid>
                <a:gridCol w="2335193">
                  <a:extLst>
                    <a:ext uri="{9D8B030D-6E8A-4147-A177-3AD203B41FA5}">
                      <a16:colId xmlns:a16="http://schemas.microsoft.com/office/drawing/2014/main" val="3028854982"/>
                    </a:ext>
                  </a:extLst>
                </a:gridCol>
                <a:gridCol w="2335193">
                  <a:extLst>
                    <a:ext uri="{9D8B030D-6E8A-4147-A177-3AD203B41FA5}">
                      <a16:colId xmlns:a16="http://schemas.microsoft.com/office/drawing/2014/main" val="1636944255"/>
                    </a:ext>
                  </a:extLst>
                </a:gridCol>
                <a:gridCol w="2335193">
                  <a:extLst>
                    <a:ext uri="{9D8B030D-6E8A-4147-A177-3AD203B41FA5}">
                      <a16:colId xmlns:a16="http://schemas.microsoft.com/office/drawing/2014/main" val="1545226678"/>
                    </a:ext>
                  </a:extLst>
                </a:gridCol>
                <a:gridCol w="2335193">
                  <a:extLst>
                    <a:ext uri="{9D8B030D-6E8A-4147-A177-3AD203B41FA5}">
                      <a16:colId xmlns:a16="http://schemas.microsoft.com/office/drawing/2014/main" val="1549244063"/>
                    </a:ext>
                  </a:extLst>
                </a:gridCol>
              </a:tblGrid>
              <a:tr h="1012139">
                <a:tc>
                  <a:txBody>
                    <a:bodyPr/>
                    <a:lstStyle/>
                    <a:p>
                      <a:pPr>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Srno</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b="1" dirty="0">
                          <a:solidFill>
                            <a:srgbClr val="FFFFFF"/>
                          </a:solidFill>
                          <a:effectLst/>
                          <a:latin typeface="+mn-lt"/>
                          <a:ea typeface="Calibri" panose="020F0502020204030204" pitchFamily="34" charset="0"/>
                          <a:cs typeface="Times New Roman" panose="02020603050405020304" pitchFamily="18" charset="0"/>
                        </a:rPr>
                        <a:t>Pin</a:t>
                      </a:r>
                      <a:endParaRPr lang="en-GB" sz="2000" dirty="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type</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amount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579363046"/>
                  </a:ext>
                </a:extLst>
              </a:tr>
              <a:tr h="1663089">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3</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cf866614b6b18cda13fe699a3a65661b</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DEPOSIT</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8500</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746809977"/>
                  </a:ext>
                </a:extLst>
              </a:tr>
              <a:tr h="1663089">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8</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122e27d57ae8ecb37f3f1da67abb33cb</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DEPOSIT</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65600</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15219329"/>
                  </a:ext>
                </a:extLst>
              </a:tr>
              <a:tr h="1663089">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9</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b53477c2821c1bf0da5d40e57b870d35</a:t>
                      </a:r>
                      <a:endParaRPr lang="en-GB" sz="2000" dirty="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a:effectLst/>
                          <a:latin typeface="+mn-lt"/>
                          <a:ea typeface="Calibri" panose="020F0502020204030204" pitchFamily="34" charset="0"/>
                          <a:cs typeface="Times New Roman" panose="02020603050405020304" pitchFamily="18" charset="0"/>
                        </a:rPr>
                        <a:t>DEPOSIT</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9050</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662948480"/>
                  </a:ext>
                </a:extLst>
              </a:tr>
            </a:tbl>
          </a:graphicData>
        </a:graphic>
      </p:graphicFrame>
    </p:spTree>
    <p:extLst>
      <p:ext uri="{BB962C8B-B14F-4D97-AF65-F5344CB8AC3E}">
        <p14:creationId xmlns:p14="http://schemas.microsoft.com/office/powerpoint/2010/main" val="1425515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59406081"/>
              </p:ext>
            </p:extLst>
          </p:nvPr>
        </p:nvGraphicFramePr>
        <p:xfrm>
          <a:off x="1502979" y="1563366"/>
          <a:ext cx="9291144" cy="4364468"/>
        </p:xfrm>
        <a:graphic>
          <a:graphicData uri="http://schemas.openxmlformats.org/drawingml/2006/table">
            <a:tbl>
              <a:tblPr firstRow="1" bandRow="1">
                <a:tableStyleId>{00A15C55-8517-42AA-B614-E9B94910E393}</a:tableStyleId>
              </a:tblPr>
              <a:tblGrid>
                <a:gridCol w="4645572">
                  <a:extLst>
                    <a:ext uri="{9D8B030D-6E8A-4147-A177-3AD203B41FA5}">
                      <a16:colId xmlns:a16="http://schemas.microsoft.com/office/drawing/2014/main" val="671104770"/>
                    </a:ext>
                  </a:extLst>
                </a:gridCol>
                <a:gridCol w="4645572">
                  <a:extLst>
                    <a:ext uri="{9D8B030D-6E8A-4147-A177-3AD203B41FA5}">
                      <a16:colId xmlns:a16="http://schemas.microsoft.com/office/drawing/2014/main" val="22801648"/>
                    </a:ext>
                  </a:extLst>
                </a:gridCol>
              </a:tblGrid>
              <a:tr h="863157">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Column</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Type</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935434469"/>
                  </a:ext>
                </a:extLst>
              </a:tr>
              <a:tr h="863157">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Srno</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Int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4118437985"/>
                  </a:ext>
                </a:extLst>
              </a:tr>
              <a:tr h="863157">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pin</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Text</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106433567"/>
                  </a:ext>
                </a:extLst>
              </a:tr>
              <a:tr h="863157">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type</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Text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938029508"/>
                  </a:ext>
                </a:extLst>
              </a:tr>
              <a:tr h="911840">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amount</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Text</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5574074"/>
                  </a:ext>
                </a:extLst>
              </a:tr>
            </a:tbl>
          </a:graphicData>
        </a:graphic>
      </p:graphicFrame>
      <p:sp>
        <p:nvSpPr>
          <p:cNvPr id="6" name="Title 5"/>
          <p:cNvSpPr>
            <a:spLocks noGrp="1"/>
          </p:cNvSpPr>
          <p:nvPr>
            <p:ph type="title"/>
          </p:nvPr>
        </p:nvSpPr>
        <p:spPr>
          <a:xfrm>
            <a:off x="896073" y="237803"/>
            <a:ext cx="10515600" cy="1325563"/>
          </a:xfrm>
        </p:spPr>
        <p:txBody>
          <a:bodyPr>
            <a:normAutofit/>
          </a:bodyPr>
          <a:lstStyle/>
          <a:p>
            <a:pPr algn="ctr"/>
            <a:r>
              <a:rPr lang="en-GB" sz="6000" b="1" dirty="0" smtClean="0"/>
              <a:t>Totalwithdraws</a:t>
            </a:r>
            <a:endParaRPr lang="en-GB" sz="6000" b="1" dirty="0"/>
          </a:p>
        </p:txBody>
      </p:sp>
    </p:spTree>
    <p:extLst>
      <p:ext uri="{BB962C8B-B14F-4D97-AF65-F5344CB8AC3E}">
        <p14:creationId xmlns:p14="http://schemas.microsoft.com/office/powerpoint/2010/main" val="1975966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16914001"/>
              </p:ext>
            </p:extLst>
          </p:nvPr>
        </p:nvGraphicFramePr>
        <p:xfrm>
          <a:off x="1504708" y="1516281"/>
          <a:ext cx="9340772" cy="4357225"/>
        </p:xfrm>
        <a:graphic>
          <a:graphicData uri="http://schemas.openxmlformats.org/drawingml/2006/table">
            <a:tbl>
              <a:tblPr firstRow="1" bandRow="1">
                <a:tableStyleId>{00A15C55-8517-42AA-B614-E9B94910E393}</a:tableStyleId>
              </a:tblPr>
              <a:tblGrid>
                <a:gridCol w="2335193">
                  <a:extLst>
                    <a:ext uri="{9D8B030D-6E8A-4147-A177-3AD203B41FA5}">
                      <a16:colId xmlns:a16="http://schemas.microsoft.com/office/drawing/2014/main" val="3028854982"/>
                    </a:ext>
                  </a:extLst>
                </a:gridCol>
                <a:gridCol w="2335193">
                  <a:extLst>
                    <a:ext uri="{9D8B030D-6E8A-4147-A177-3AD203B41FA5}">
                      <a16:colId xmlns:a16="http://schemas.microsoft.com/office/drawing/2014/main" val="1636944255"/>
                    </a:ext>
                  </a:extLst>
                </a:gridCol>
                <a:gridCol w="2335193">
                  <a:extLst>
                    <a:ext uri="{9D8B030D-6E8A-4147-A177-3AD203B41FA5}">
                      <a16:colId xmlns:a16="http://schemas.microsoft.com/office/drawing/2014/main" val="1545226678"/>
                    </a:ext>
                  </a:extLst>
                </a:gridCol>
                <a:gridCol w="2335193">
                  <a:extLst>
                    <a:ext uri="{9D8B030D-6E8A-4147-A177-3AD203B41FA5}">
                      <a16:colId xmlns:a16="http://schemas.microsoft.com/office/drawing/2014/main" val="1549244063"/>
                    </a:ext>
                  </a:extLst>
                </a:gridCol>
              </a:tblGrid>
              <a:tr h="882505">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Srno</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Pin</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type</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b="1">
                          <a:solidFill>
                            <a:srgbClr val="FFFFFF"/>
                          </a:solidFill>
                          <a:effectLst/>
                          <a:latin typeface="+mn-lt"/>
                          <a:ea typeface="Calibri" panose="020F0502020204030204" pitchFamily="34" charset="0"/>
                          <a:cs typeface="Times New Roman" panose="02020603050405020304" pitchFamily="18" charset="0"/>
                        </a:rPr>
                        <a:t>amount</a:t>
                      </a:r>
                      <a:endParaRPr lang="en-GB" sz="200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579363046"/>
                  </a:ext>
                </a:extLst>
              </a:tr>
              <a:tr h="1548180">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4</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cf866614b6b18cda13fe699a3a65661b</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WITHDRAWAL</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900</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746809977"/>
                  </a:ext>
                </a:extLst>
              </a:tr>
              <a:tr h="791553">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5</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122e27d57ae8ecb37f3f1da67abb33cb</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a:effectLst/>
                          <a:latin typeface="+mn-lt"/>
                          <a:ea typeface="Calibri" panose="020F0502020204030204" pitchFamily="34" charset="0"/>
                          <a:cs typeface="Times New Roman" panose="02020603050405020304" pitchFamily="18" charset="0"/>
                        </a:rPr>
                        <a:t>WITHDRAWAL</a:t>
                      </a:r>
                      <a:endParaRPr lang="en-GB" sz="2000">
                        <a:effectLst/>
                        <a:latin typeface="+mn-lt"/>
                        <a:ea typeface="Calibri" panose="020F0502020204030204" pitchFamily="34" charset="0"/>
                        <a:cs typeface="Times New Roman" panose="02020603050405020304" pitchFamily="18" charset="0"/>
                      </a:endParaRPr>
                    </a:p>
                  </a:txBody>
                  <a:tcPr/>
                </a:tc>
                <a:tc>
                  <a:txBody>
                    <a:bodyPr/>
                    <a:lstStyle/>
                    <a:p>
                      <a:pPr algn="l">
                        <a:lnSpc>
                          <a:spcPct val="150000"/>
                        </a:lnSpc>
                        <a:spcAft>
                          <a:spcPts val="800"/>
                        </a:spcAft>
                      </a:pPr>
                      <a:r>
                        <a:rPr lang="en-GB" sz="2400" dirty="0">
                          <a:effectLst/>
                          <a:latin typeface="+mn-lt"/>
                          <a:ea typeface="Calibri" panose="020F0502020204030204" pitchFamily="34" charset="0"/>
                          <a:cs typeface="Times New Roman" panose="02020603050405020304" pitchFamily="18" charset="0"/>
                        </a:rPr>
                        <a:t>25800</a:t>
                      </a:r>
                      <a:endParaRPr lang="en-GB" sz="2000" dirty="0">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315219329"/>
                  </a:ext>
                </a:extLst>
              </a:tr>
            </a:tbl>
          </a:graphicData>
        </a:graphic>
      </p:graphicFrame>
    </p:spTree>
    <p:extLst>
      <p:ext uri="{BB962C8B-B14F-4D97-AF65-F5344CB8AC3E}">
        <p14:creationId xmlns:p14="http://schemas.microsoft.com/office/powerpoint/2010/main" val="3987072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884218" y="2408382"/>
            <a:ext cx="8534400" cy="1752600"/>
          </a:xfrm>
        </p:spPr>
        <p:txBody>
          <a:bodyPr>
            <a:normAutofit/>
          </a:bodyPr>
          <a:lstStyle/>
          <a:p>
            <a:pPr>
              <a:lnSpc>
                <a:spcPct val="150000"/>
              </a:lnSpc>
            </a:pPr>
            <a:r>
              <a:rPr lang="en-GB" sz="6000" b="1" dirty="0" smtClean="0">
                <a:solidFill>
                  <a:schemeClr val="tx1"/>
                </a:solidFill>
                <a:latin typeface="+mj-lt"/>
              </a:rPr>
              <a:t>Use Case Diagram</a:t>
            </a:r>
            <a:endParaRPr lang="en-GB" sz="6000" b="1" dirty="0">
              <a:solidFill>
                <a:schemeClr val="tx1"/>
              </a:solidFill>
              <a:latin typeface="+mj-lt"/>
            </a:endParaRPr>
          </a:p>
        </p:txBody>
      </p:sp>
    </p:spTree>
    <p:extLst>
      <p:ext uri="{BB962C8B-B14F-4D97-AF65-F5344CB8AC3E}">
        <p14:creationId xmlns:p14="http://schemas.microsoft.com/office/powerpoint/2010/main" val="37240645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9710" y="199698"/>
            <a:ext cx="9942787" cy="6369268"/>
          </a:xfrm>
          <a:prstGeom prst="rect">
            <a:avLst/>
          </a:prstGeom>
        </p:spPr>
      </p:pic>
    </p:spTree>
    <p:extLst>
      <p:ext uri="{BB962C8B-B14F-4D97-AF65-F5344CB8AC3E}">
        <p14:creationId xmlns:p14="http://schemas.microsoft.com/office/powerpoint/2010/main" val="25573767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741"/>
            <a:ext cx="10515600" cy="844306"/>
          </a:xfrm>
        </p:spPr>
        <p:txBody>
          <a:bodyPr/>
          <a:lstStyle/>
          <a:p>
            <a:pPr algn="ctr"/>
            <a:r>
              <a:rPr lang="en-GB" b="1" dirty="0" smtClean="0"/>
              <a:t>Objectives</a:t>
            </a:r>
            <a:endParaRPr lang="en-GB" b="1" dirty="0"/>
          </a:p>
        </p:txBody>
      </p:sp>
      <p:sp>
        <p:nvSpPr>
          <p:cNvPr id="4" name="Footer Placeholder 3">
            <a:extLst>
              <a:ext uri="{FF2B5EF4-FFF2-40B4-BE49-F238E27FC236}">
                <a16:creationId xmlns:a16="http://schemas.microsoft.com/office/drawing/2014/main" id="{022A48CA-EDBD-2289-AB30-1C18040B9933}"/>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426B794F-E743-DDAD-834F-5DB719C56767}"/>
              </a:ext>
            </a:extLst>
          </p:cNvPr>
          <p:cNvSpPr>
            <a:spLocks noGrp="1"/>
          </p:cNvSpPr>
          <p:nvPr>
            <p:ph type="sldNum" sz="quarter" idx="12"/>
          </p:nvPr>
        </p:nvSpPr>
        <p:spPr/>
        <p:txBody>
          <a:bodyPr/>
          <a:lstStyle/>
          <a:p>
            <a:fld id="{4EE46D15-3898-4B85-9369-B7C77A63AF05}" type="slidenum">
              <a:rPr lang="en-US" smtClean="0"/>
              <a:pPr/>
              <a:t>3</a:t>
            </a:fld>
            <a:endParaRPr lang="en-US" dirty="0"/>
          </a:p>
        </p:txBody>
      </p:sp>
      <p:sp>
        <p:nvSpPr>
          <p:cNvPr id="8" name="Rectangle 3"/>
          <p:cNvSpPr>
            <a:spLocks noGrp="1" noChangeArrowheads="1"/>
          </p:cNvSpPr>
          <p:nvPr>
            <p:ph idx="1"/>
          </p:nvPr>
        </p:nvSpPr>
        <p:spPr bwMode="auto">
          <a:xfrm>
            <a:off x="121534" y="739099"/>
            <a:ext cx="11948932"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smtClean="0">
                <a:ln>
                  <a:noFill/>
                </a:ln>
                <a:solidFill>
                  <a:schemeClr val="tx1"/>
                </a:solidFill>
                <a:effectLst/>
              </a:rPr>
              <a:t>Efficient Banking System</a:t>
            </a:r>
            <a:r>
              <a:rPr kumimoji="0" lang="en-US" altLang="en-US" sz="1850" b="0" i="0" u="none" strike="noStrike" cap="none" normalizeH="0" baseline="0" dirty="0" smtClean="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50" b="0" i="0" u="none" strike="noStrike" cap="none" normalizeH="0" baseline="0" dirty="0" smtClean="0">
                <a:ln>
                  <a:noFill/>
                </a:ln>
                <a:solidFill>
                  <a:schemeClr val="tx1"/>
                </a:solidFill>
                <a:effectLst/>
              </a:rPr>
              <a:t>Develop a robust banking system to manage customer accounts, including opening, closing, and updating account information.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smtClean="0">
                <a:ln>
                  <a:noFill/>
                </a:ln>
                <a:solidFill>
                  <a:schemeClr val="tx1"/>
                </a:solidFill>
                <a:effectLst/>
              </a:rPr>
              <a:t>ATM Operations</a:t>
            </a:r>
            <a:r>
              <a:rPr kumimoji="0" lang="en-US" altLang="en-US" sz="1850" b="0" i="0" u="none" strike="noStrike" cap="none" normalizeH="0" baseline="0" dirty="0" smtClean="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50" b="0" i="0" u="none" strike="noStrike" cap="none" normalizeH="0" baseline="0" dirty="0" smtClean="0">
                <a:ln>
                  <a:noFill/>
                </a:ln>
                <a:solidFill>
                  <a:schemeClr val="tx1"/>
                </a:solidFill>
                <a:effectLst/>
              </a:rPr>
              <a:t>Enable seamless ATM functionalities like balance inquiry, cash withdrawal, and deposits for customers, providing a smooth and secure banking experience.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smtClean="0">
                <a:ln>
                  <a:noFill/>
                </a:ln>
                <a:solidFill>
                  <a:schemeClr val="tx1"/>
                </a:solidFill>
                <a:effectLst/>
              </a:rPr>
              <a:t>Security and Authentication</a:t>
            </a:r>
            <a:r>
              <a:rPr kumimoji="0" lang="en-US" altLang="en-US" sz="1850" b="0" i="0" u="none" strike="noStrike" cap="none" normalizeH="0" baseline="0" dirty="0" smtClean="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50" b="0" i="0" u="none" strike="noStrike" cap="none" normalizeH="0" baseline="0" dirty="0" smtClean="0">
                <a:ln>
                  <a:noFill/>
                </a:ln>
                <a:solidFill>
                  <a:schemeClr val="tx1"/>
                </a:solidFill>
                <a:effectLst/>
              </a:rPr>
              <a:t>Ensure user authentication through secure PIN-based login for ATM users and admin access for bank staff, using encryption for sensitive data.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smtClean="0">
                <a:ln>
                  <a:noFill/>
                </a:ln>
                <a:solidFill>
                  <a:schemeClr val="tx1"/>
                </a:solidFill>
                <a:effectLst/>
              </a:rPr>
              <a:t>Transaction Management</a:t>
            </a:r>
            <a:r>
              <a:rPr kumimoji="0" lang="en-US" altLang="en-US" sz="1850" b="0" i="0" u="none" strike="noStrike" cap="none" normalizeH="0" baseline="0" dirty="0" smtClean="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50" b="0" i="0" u="none" strike="noStrike" cap="none" normalizeH="0" baseline="0" dirty="0" smtClean="0">
                <a:ln>
                  <a:noFill/>
                </a:ln>
                <a:solidFill>
                  <a:schemeClr val="tx1"/>
                </a:solidFill>
                <a:effectLst/>
              </a:rPr>
              <a:t>Accurately manage and record all transactions (withdrawals, deposits, balance checks) with real-time updates and logs.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smtClean="0">
                <a:ln>
                  <a:noFill/>
                </a:ln>
                <a:solidFill>
                  <a:schemeClr val="tx1"/>
                </a:solidFill>
                <a:effectLst/>
              </a:rPr>
              <a:t>User-Friendly Interface</a:t>
            </a:r>
            <a:r>
              <a:rPr kumimoji="0" lang="en-US" altLang="en-US" sz="1850" b="0" i="0" u="none" strike="noStrike" cap="none" normalizeH="0" baseline="0" dirty="0" smtClean="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50" b="0" i="0" u="none" strike="noStrike" cap="none" normalizeH="0" baseline="0" dirty="0" smtClean="0">
                <a:ln>
                  <a:noFill/>
                </a:ln>
                <a:solidFill>
                  <a:schemeClr val="tx1"/>
                </a:solidFill>
                <a:effectLst/>
              </a:rPr>
              <a:t>Provide an intuitive and easy-to-use interface for customers using the ATM, as well as a back-end system for bank staff to manage accounts and transactions.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smtClean="0">
                <a:ln>
                  <a:noFill/>
                </a:ln>
                <a:solidFill>
                  <a:schemeClr val="tx1"/>
                </a:solidFill>
                <a:effectLst/>
              </a:rPr>
              <a:t>Transaction History and Logging</a:t>
            </a:r>
            <a:r>
              <a:rPr kumimoji="0" lang="en-US" altLang="en-US" sz="1850" b="0" i="0" u="none" strike="noStrike" cap="none" normalizeH="0" baseline="0" dirty="0" smtClean="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50" b="0" i="0" u="none" strike="noStrike" cap="none" normalizeH="0" baseline="0" dirty="0" smtClean="0">
                <a:ln>
                  <a:noFill/>
                </a:ln>
                <a:solidFill>
                  <a:schemeClr val="tx1"/>
                </a:solidFill>
                <a:effectLst/>
              </a:rPr>
              <a:t>Maintain a detailed log of all transactions, allowing users to review past transactions and ensuring traceability for auditing purposes.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50" b="1" i="0" u="none" strike="noStrike" cap="none" normalizeH="0" baseline="0" dirty="0" smtClean="0">
                <a:ln>
                  <a:noFill/>
                </a:ln>
                <a:solidFill>
                  <a:schemeClr val="tx1"/>
                </a:solidFill>
                <a:effectLst/>
              </a:rPr>
              <a:t>Role-Based Access Control</a:t>
            </a:r>
            <a:r>
              <a:rPr kumimoji="0" lang="en-US" altLang="en-US" sz="1850" b="0" i="0" u="none" strike="noStrike" cap="none" normalizeH="0" baseline="0" dirty="0" smtClean="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50" b="0" i="0" u="none" strike="noStrike" cap="none" normalizeH="0" baseline="0" dirty="0" smtClean="0">
                <a:ln>
                  <a:noFill/>
                </a:ln>
                <a:solidFill>
                  <a:schemeClr val="tx1"/>
                </a:solidFill>
                <a:effectLst/>
              </a:rPr>
              <a:t>Implement role-based access to differentiate between ATM users, bank administrators, and staff, ensuring appropriate access to features and data.</a:t>
            </a:r>
          </a:p>
        </p:txBody>
      </p:sp>
    </p:spTree>
    <p:extLst>
      <p:ext uri="{BB962C8B-B14F-4D97-AF65-F5344CB8AC3E}">
        <p14:creationId xmlns:p14="http://schemas.microsoft.com/office/powerpoint/2010/main" val="2355792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pPr/>
              <a:t>30</a:t>
            </a:fld>
            <a:endParaRPr lang="en-US" dirty="0"/>
          </a:p>
        </p:txBody>
      </p:sp>
      <p:sp>
        <p:nvSpPr>
          <p:cNvPr id="7" name="TextBox 6">
            <a:extLst>
              <a:ext uri="{FF2B5EF4-FFF2-40B4-BE49-F238E27FC236}">
                <a16:creationId xmlns:a16="http://schemas.microsoft.com/office/drawing/2014/main" id="{4EBF2D37-0346-62AA-5A30-A0E6FC5E3629}"/>
              </a:ext>
            </a:extLst>
          </p:cNvPr>
          <p:cNvSpPr txBox="1"/>
          <p:nvPr/>
        </p:nvSpPr>
        <p:spPr>
          <a:xfrm>
            <a:off x="2492477" y="2380837"/>
            <a:ext cx="7207045" cy="1015663"/>
          </a:xfrm>
          <a:prstGeom prst="rect">
            <a:avLst/>
          </a:prstGeom>
          <a:noFill/>
        </p:spPr>
        <p:txBody>
          <a:bodyPr wrap="square" rtlCol="0">
            <a:spAutoFit/>
          </a:bodyPr>
          <a:lstStyle/>
          <a:p>
            <a:pPr algn="ctr"/>
            <a:r>
              <a:rPr lang="en-IN" sz="6000" b="1" dirty="0" smtClean="0">
                <a:latin typeface="+mj-lt"/>
              </a:rPr>
              <a:t>Snapshots</a:t>
            </a:r>
            <a:endParaRPr lang="en-IN" sz="6000" b="1" dirty="0">
              <a:latin typeface="+mj-lt"/>
            </a:endParaRPr>
          </a:p>
        </p:txBody>
      </p:sp>
    </p:spTree>
    <p:extLst>
      <p:ext uri="{BB962C8B-B14F-4D97-AF65-F5344CB8AC3E}">
        <p14:creationId xmlns:p14="http://schemas.microsoft.com/office/powerpoint/2010/main" val="7517755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8199" y="1"/>
            <a:ext cx="10515600" cy="1018572"/>
          </a:xfrm>
        </p:spPr>
        <p:txBody>
          <a:bodyPr/>
          <a:lstStyle/>
          <a:p>
            <a:pPr algn="ctr"/>
            <a:r>
              <a:rPr lang="en-GB" dirty="0" smtClean="0"/>
              <a:t>Login Page</a:t>
            </a:r>
            <a:endParaRPr lang="en-GB" dirty="0"/>
          </a:p>
        </p:txBody>
      </p:sp>
      <p:pic>
        <p:nvPicPr>
          <p:cNvPr id="2" name="Picture 1"/>
          <p:cNvPicPr>
            <a:picLocks noChangeAspect="1"/>
          </p:cNvPicPr>
          <p:nvPr/>
        </p:nvPicPr>
        <p:blipFill>
          <a:blip r:embed="rId2"/>
          <a:stretch>
            <a:fillRect/>
          </a:stretch>
        </p:blipFill>
        <p:spPr>
          <a:xfrm>
            <a:off x="470702" y="868101"/>
            <a:ext cx="11250593" cy="5706319"/>
          </a:xfrm>
          <a:prstGeom prst="rect">
            <a:avLst/>
          </a:prstGeom>
        </p:spPr>
      </p:pic>
    </p:spTree>
    <p:extLst>
      <p:ext uri="{BB962C8B-B14F-4D97-AF65-F5344CB8AC3E}">
        <p14:creationId xmlns:p14="http://schemas.microsoft.com/office/powerpoint/2010/main" val="1400174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0390" y="185195"/>
            <a:ext cx="11331615" cy="6227180"/>
          </a:xfrm>
          <a:prstGeom prst="rect">
            <a:avLst/>
          </a:prstGeom>
        </p:spPr>
      </p:pic>
    </p:spTree>
    <p:extLst>
      <p:ext uri="{BB962C8B-B14F-4D97-AF65-F5344CB8AC3E}">
        <p14:creationId xmlns:p14="http://schemas.microsoft.com/office/powerpoint/2010/main" val="2359954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29205" y="0"/>
            <a:ext cx="10515600" cy="937549"/>
          </a:xfrm>
        </p:spPr>
        <p:txBody>
          <a:bodyPr/>
          <a:lstStyle/>
          <a:p>
            <a:pPr algn="ctr"/>
            <a:r>
              <a:rPr lang="en-GB" dirty="0" smtClean="0"/>
              <a:t>ATM Main Interface</a:t>
            </a:r>
            <a:endParaRPr lang="en-GB" dirty="0"/>
          </a:p>
        </p:txBody>
      </p:sp>
      <p:pic>
        <p:nvPicPr>
          <p:cNvPr id="6" name="Picture 5"/>
          <p:cNvPicPr>
            <a:picLocks noChangeAspect="1"/>
          </p:cNvPicPr>
          <p:nvPr/>
        </p:nvPicPr>
        <p:blipFill>
          <a:blip r:embed="rId3"/>
          <a:stretch>
            <a:fillRect/>
          </a:stretch>
        </p:blipFill>
        <p:spPr>
          <a:xfrm>
            <a:off x="185195" y="821803"/>
            <a:ext cx="11806177" cy="5868364"/>
          </a:xfrm>
          <a:prstGeom prst="rect">
            <a:avLst/>
          </a:prstGeom>
        </p:spPr>
      </p:pic>
    </p:spTree>
    <p:extLst>
      <p:ext uri="{BB962C8B-B14F-4D97-AF65-F5344CB8AC3E}">
        <p14:creationId xmlns:p14="http://schemas.microsoft.com/office/powerpoint/2010/main" val="311872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8752" y="0"/>
            <a:ext cx="10515600" cy="1006997"/>
          </a:xfrm>
        </p:spPr>
        <p:txBody>
          <a:bodyPr/>
          <a:lstStyle/>
          <a:p>
            <a:pPr algn="ctr"/>
            <a:r>
              <a:rPr lang="en-GB" dirty="0" smtClean="0"/>
              <a:t>Deposit</a:t>
            </a:r>
            <a:endParaRPr lang="en-GB" dirty="0"/>
          </a:p>
        </p:txBody>
      </p:sp>
      <p:pic>
        <p:nvPicPr>
          <p:cNvPr id="4" name="Picture 3"/>
          <p:cNvPicPr>
            <a:picLocks noChangeAspect="1"/>
          </p:cNvPicPr>
          <p:nvPr/>
        </p:nvPicPr>
        <p:blipFill>
          <a:blip r:embed="rId2"/>
          <a:stretch>
            <a:fillRect/>
          </a:stretch>
        </p:blipFill>
        <p:spPr>
          <a:xfrm>
            <a:off x="266219" y="844951"/>
            <a:ext cx="11620982" cy="5683171"/>
          </a:xfrm>
          <a:prstGeom prst="rect">
            <a:avLst/>
          </a:prstGeom>
        </p:spPr>
      </p:pic>
    </p:spTree>
    <p:extLst>
      <p:ext uri="{BB962C8B-B14F-4D97-AF65-F5344CB8AC3E}">
        <p14:creationId xmlns:p14="http://schemas.microsoft.com/office/powerpoint/2010/main" val="2361380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1350" y="0"/>
            <a:ext cx="10515600" cy="891251"/>
          </a:xfrm>
        </p:spPr>
        <p:txBody>
          <a:bodyPr/>
          <a:lstStyle/>
          <a:p>
            <a:pPr algn="ctr"/>
            <a:r>
              <a:rPr lang="en-GB" dirty="0" smtClean="0"/>
              <a:t>Fast Cash</a:t>
            </a:r>
            <a:endParaRPr lang="en-GB" dirty="0"/>
          </a:p>
        </p:txBody>
      </p:sp>
      <p:pic>
        <p:nvPicPr>
          <p:cNvPr id="4" name="Picture 3"/>
          <p:cNvPicPr>
            <a:picLocks noChangeAspect="1"/>
          </p:cNvPicPr>
          <p:nvPr/>
        </p:nvPicPr>
        <p:blipFill>
          <a:blip r:embed="rId3"/>
          <a:stretch>
            <a:fillRect/>
          </a:stretch>
        </p:blipFill>
        <p:spPr>
          <a:xfrm>
            <a:off x="308659" y="787078"/>
            <a:ext cx="11620982" cy="5787342"/>
          </a:xfrm>
          <a:prstGeom prst="rect">
            <a:avLst/>
          </a:prstGeom>
        </p:spPr>
      </p:pic>
    </p:spTree>
    <p:extLst>
      <p:ext uri="{BB962C8B-B14F-4D97-AF65-F5344CB8AC3E}">
        <p14:creationId xmlns:p14="http://schemas.microsoft.com/office/powerpoint/2010/main" val="1634843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972" y="0"/>
            <a:ext cx="10515600" cy="1095153"/>
          </a:xfrm>
        </p:spPr>
        <p:txBody>
          <a:bodyPr/>
          <a:lstStyle/>
          <a:p>
            <a:pPr algn="ctr"/>
            <a:r>
              <a:rPr lang="en-GB" dirty="0" smtClean="0"/>
              <a:t>PIN Change</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83172"/>
            <a:ext cx="12118428" cy="6001407"/>
          </a:xfrm>
          <a:prstGeom prst="rect">
            <a:avLst/>
          </a:prstGeom>
        </p:spPr>
      </p:pic>
    </p:spTree>
    <p:extLst>
      <p:ext uri="{BB962C8B-B14F-4D97-AF65-F5344CB8AC3E}">
        <p14:creationId xmlns:p14="http://schemas.microsoft.com/office/powerpoint/2010/main" val="1024413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775" y="0"/>
            <a:ext cx="10515600" cy="1099595"/>
          </a:xfrm>
        </p:spPr>
        <p:txBody>
          <a:bodyPr/>
          <a:lstStyle/>
          <a:p>
            <a:pPr algn="ctr"/>
            <a:r>
              <a:rPr lang="en-GB" dirty="0" smtClean="0"/>
              <a:t>Balance Enquiry</a:t>
            </a:r>
            <a:endParaRPr lang="en-GB" dirty="0"/>
          </a:p>
        </p:txBody>
      </p:sp>
      <p:pic>
        <p:nvPicPr>
          <p:cNvPr id="3" name="Picture 2"/>
          <p:cNvPicPr>
            <a:picLocks noChangeAspect="1"/>
          </p:cNvPicPr>
          <p:nvPr/>
        </p:nvPicPr>
        <p:blipFill>
          <a:blip r:embed="rId2"/>
          <a:stretch>
            <a:fillRect/>
          </a:stretch>
        </p:blipFill>
        <p:spPr>
          <a:xfrm>
            <a:off x="289367" y="902825"/>
            <a:ext cx="11620982" cy="5671596"/>
          </a:xfrm>
          <a:prstGeom prst="rect">
            <a:avLst/>
          </a:prstGeom>
        </p:spPr>
      </p:pic>
    </p:spTree>
    <p:extLst>
      <p:ext uri="{BB962C8B-B14F-4D97-AF65-F5344CB8AC3E}">
        <p14:creationId xmlns:p14="http://schemas.microsoft.com/office/powerpoint/2010/main" val="3830210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774" y="0"/>
            <a:ext cx="10515600" cy="833377"/>
          </a:xfrm>
        </p:spPr>
        <p:txBody>
          <a:bodyPr/>
          <a:lstStyle/>
          <a:p>
            <a:pPr algn="ctr"/>
            <a:r>
              <a:rPr lang="en-GB" dirty="0" smtClean="0"/>
              <a:t>Mini Statement</a:t>
            </a:r>
            <a:endParaRPr lang="en-GB" dirty="0"/>
          </a:p>
        </p:txBody>
      </p:sp>
      <p:pic>
        <p:nvPicPr>
          <p:cNvPr id="3" name="Picture 2"/>
          <p:cNvPicPr>
            <a:picLocks noChangeAspect="1"/>
          </p:cNvPicPr>
          <p:nvPr/>
        </p:nvPicPr>
        <p:blipFill>
          <a:blip r:embed="rId2"/>
          <a:stretch>
            <a:fillRect/>
          </a:stretch>
        </p:blipFill>
        <p:spPr>
          <a:xfrm>
            <a:off x="1238492" y="833377"/>
            <a:ext cx="9433366" cy="5717894"/>
          </a:xfrm>
          <a:prstGeom prst="rect">
            <a:avLst/>
          </a:prstGeom>
        </p:spPr>
      </p:pic>
    </p:spTree>
    <p:extLst>
      <p:ext uri="{BB962C8B-B14F-4D97-AF65-F5344CB8AC3E}">
        <p14:creationId xmlns:p14="http://schemas.microsoft.com/office/powerpoint/2010/main" val="825330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86138" y="324090"/>
            <a:ext cx="11204292" cy="6250329"/>
          </a:xfrm>
          <a:prstGeom prst="rect">
            <a:avLst/>
          </a:prstGeom>
        </p:spPr>
      </p:pic>
    </p:spTree>
    <p:extLst>
      <p:ext uri="{BB962C8B-B14F-4D97-AF65-F5344CB8AC3E}">
        <p14:creationId xmlns:p14="http://schemas.microsoft.com/office/powerpoint/2010/main" val="367107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64181" y="133412"/>
            <a:ext cx="3463637" cy="857232"/>
          </a:xfrm>
        </p:spPr>
        <p:txBody>
          <a:bodyPr/>
          <a:lstStyle/>
          <a:p>
            <a:r>
              <a:rPr lang="en-US" b="1" dirty="0"/>
              <a:t>Project Profile</a:t>
            </a:r>
          </a:p>
        </p:txBody>
      </p:sp>
      <p:sp>
        <p:nvSpPr>
          <p:cNvPr id="3" name="Content Placeholder 2"/>
          <p:cNvSpPr>
            <a:spLocks noGrp="1"/>
          </p:cNvSpPr>
          <p:nvPr>
            <p:ph idx="1"/>
          </p:nvPr>
        </p:nvSpPr>
        <p:spPr/>
        <p:txBody>
          <a:bodyPr>
            <a:normAutofit/>
          </a:bodyPr>
          <a:lstStyle/>
          <a:p>
            <a:pPr>
              <a:buNone/>
            </a:pPr>
            <a:endParaRPr lang="en-US" sz="3000" dirty="0"/>
          </a:p>
          <a:p>
            <a:pPr marL="1771650" lvl="3" indent="-514350">
              <a:buNone/>
            </a:pPr>
            <a:r>
              <a:rPr lang="en-US" dirty="0"/>
              <a:t>			</a:t>
            </a:r>
          </a:p>
        </p:txBody>
      </p:sp>
      <p:sp>
        <p:nvSpPr>
          <p:cNvPr id="5" name="Footer Placeholder 4"/>
          <p:cNvSpPr>
            <a:spLocks noGrp="1"/>
          </p:cNvSpPr>
          <p:nvPr>
            <p:ph type="ftr" sz="quarter" idx="11"/>
          </p:nvPr>
        </p:nvSpPr>
        <p:spPr/>
        <p:txBody>
          <a:bodyPr/>
          <a:lstStyle/>
          <a:p>
            <a:r>
              <a:rPr lang="en-US"/>
              <a:t>Department of Computer Science </a:t>
            </a:r>
            <a:endParaRPr lang="en-US" dirty="0"/>
          </a:p>
        </p:txBody>
      </p:sp>
      <p:sp>
        <p:nvSpPr>
          <p:cNvPr id="6" name="Slide Number Placeholder 5"/>
          <p:cNvSpPr>
            <a:spLocks noGrp="1"/>
          </p:cNvSpPr>
          <p:nvPr>
            <p:ph type="sldNum" sz="quarter" idx="12"/>
          </p:nvPr>
        </p:nvSpPr>
        <p:spPr/>
        <p:txBody>
          <a:bodyPr/>
          <a:lstStyle/>
          <a:p>
            <a:fld id="{4EE46D15-3898-4B85-9369-B7C77A63AF05}" type="slidenum">
              <a:rPr lang="en-US" smtClean="0"/>
              <a:pPr/>
              <a:t>4</a:t>
            </a:fld>
            <a:endParaRPr lang="en-US" dirty="0"/>
          </a:p>
        </p:txBody>
      </p:sp>
      <p:graphicFrame>
        <p:nvGraphicFramePr>
          <p:cNvPr id="2" name="Table 6">
            <a:extLst>
              <a:ext uri="{FF2B5EF4-FFF2-40B4-BE49-F238E27FC236}">
                <a16:creationId xmlns:a16="http://schemas.microsoft.com/office/drawing/2014/main" id="{CFC0CB7E-E7C5-CDA3-896B-9D8529C2F6B0}"/>
              </a:ext>
            </a:extLst>
          </p:cNvPr>
          <p:cNvGraphicFramePr>
            <a:graphicFrameLocks noGrp="1"/>
          </p:cNvGraphicFramePr>
          <p:nvPr>
            <p:extLst/>
          </p:nvPr>
        </p:nvGraphicFramePr>
        <p:xfrm>
          <a:off x="2279576" y="990644"/>
          <a:ext cx="7931224" cy="5250613"/>
        </p:xfrm>
        <a:graphic>
          <a:graphicData uri="http://schemas.openxmlformats.org/drawingml/2006/table">
            <a:tbl>
              <a:tblPr firstRow="1" bandRow="1">
                <a:tableStyleId>{5C22544A-7EE6-4342-B048-85BDC9FD1C3A}</a:tableStyleId>
              </a:tblPr>
              <a:tblGrid>
                <a:gridCol w="2286479">
                  <a:extLst>
                    <a:ext uri="{9D8B030D-6E8A-4147-A177-3AD203B41FA5}">
                      <a16:colId xmlns:a16="http://schemas.microsoft.com/office/drawing/2014/main" val="2783636470"/>
                    </a:ext>
                  </a:extLst>
                </a:gridCol>
                <a:gridCol w="5644745">
                  <a:extLst>
                    <a:ext uri="{9D8B030D-6E8A-4147-A177-3AD203B41FA5}">
                      <a16:colId xmlns:a16="http://schemas.microsoft.com/office/drawing/2014/main" val="464118391"/>
                    </a:ext>
                  </a:extLst>
                </a:gridCol>
              </a:tblGrid>
              <a:tr h="489364">
                <a:tc>
                  <a:txBody>
                    <a:bodyPr/>
                    <a:lstStyle/>
                    <a:p>
                      <a:pPr marL="0" marR="0" lvl="0" indent="0" algn="l" rtl="0">
                        <a:spcBef>
                          <a:spcPts val="0"/>
                        </a:spcBef>
                        <a:spcAft>
                          <a:spcPts val="0"/>
                        </a:spcAft>
                        <a:buNone/>
                      </a:pPr>
                      <a:r>
                        <a:rPr lang="en-US" sz="1800" u="none" strike="noStrike" cap="none" dirty="0"/>
                        <a:t>T</a:t>
                      </a:r>
                      <a:r>
                        <a:rPr lang="en-IN" sz="1800" u="none" strike="noStrike" cap="none" dirty="0" err="1"/>
                        <a:t>itle</a:t>
                      </a:r>
                      <a:r>
                        <a:rPr lang="en-IN" sz="1800" u="none" strike="noStrike" cap="none" dirty="0"/>
                        <a:t> </a:t>
                      </a:r>
                      <a:endParaRPr dirty="0"/>
                    </a:p>
                  </a:txBody>
                  <a:tcPr marL="91450" marR="91450" marT="45725" marB="45725"/>
                </a:tc>
                <a:tc>
                  <a:txBody>
                    <a:bodyPr/>
                    <a:lstStyle/>
                    <a:p>
                      <a:pPr marL="0" marR="0" lvl="0" indent="0" algn="l" rtl="0">
                        <a:spcBef>
                          <a:spcPts val="0"/>
                        </a:spcBef>
                        <a:spcAft>
                          <a:spcPts val="0"/>
                        </a:spcAft>
                        <a:buNone/>
                      </a:pPr>
                      <a:r>
                        <a:rPr lang="en-IN" sz="1800" dirty="0"/>
                        <a:t>Description</a:t>
                      </a:r>
                      <a:endParaRPr dirty="0"/>
                    </a:p>
                  </a:txBody>
                  <a:tcPr marL="91450" marR="91450" marT="45725" marB="45725"/>
                </a:tc>
                <a:extLst>
                  <a:ext uri="{0D108BD9-81ED-4DB2-BD59-A6C34878D82A}">
                    <a16:rowId xmlns:a16="http://schemas.microsoft.com/office/drawing/2014/main" val="1774630431"/>
                  </a:ext>
                </a:extLst>
              </a:tr>
              <a:tr h="413300">
                <a:tc>
                  <a:txBody>
                    <a:bodyPr/>
                    <a:lstStyle/>
                    <a:p>
                      <a:pPr marL="0" marR="0" lvl="0" indent="0" algn="l" rtl="0">
                        <a:spcBef>
                          <a:spcPts val="0"/>
                        </a:spcBef>
                        <a:spcAft>
                          <a:spcPts val="0"/>
                        </a:spcAft>
                        <a:buNone/>
                      </a:pPr>
                      <a:r>
                        <a:rPr lang="en-IN" sz="1800" dirty="0"/>
                        <a:t>Project title</a:t>
                      </a:r>
                      <a:endParaRPr dirty="0"/>
                    </a:p>
                  </a:txBody>
                  <a:tcPr marL="91450" marR="91450" marT="45725" marB="45725"/>
                </a:tc>
                <a:tc>
                  <a:txBody>
                    <a:bodyPr/>
                    <a:lstStyle/>
                    <a:p>
                      <a:pPr marL="0" marR="0" lvl="0" indent="0" algn="l" rtl="0">
                        <a:spcBef>
                          <a:spcPts val="0"/>
                        </a:spcBef>
                        <a:spcAft>
                          <a:spcPts val="0"/>
                        </a:spcAft>
                        <a:buNone/>
                      </a:pPr>
                      <a:r>
                        <a:rPr lang="en-IN" sz="1800" dirty="0"/>
                        <a:t>Online Examination System</a:t>
                      </a:r>
                      <a:endParaRPr dirty="0"/>
                    </a:p>
                  </a:txBody>
                  <a:tcPr marL="91450" marR="91450" marT="45725" marB="45725"/>
                </a:tc>
                <a:extLst>
                  <a:ext uri="{0D108BD9-81ED-4DB2-BD59-A6C34878D82A}">
                    <a16:rowId xmlns:a16="http://schemas.microsoft.com/office/drawing/2014/main" val="3989846931"/>
                  </a:ext>
                </a:extLst>
              </a:tr>
              <a:tr h="1377287">
                <a:tc>
                  <a:txBody>
                    <a:bodyPr/>
                    <a:lstStyle/>
                    <a:p>
                      <a:pPr marL="0" marR="0" lvl="0" indent="0" algn="l" rtl="0">
                        <a:spcBef>
                          <a:spcPts val="0"/>
                        </a:spcBef>
                        <a:spcAft>
                          <a:spcPts val="0"/>
                        </a:spcAft>
                        <a:buNone/>
                      </a:pPr>
                      <a:r>
                        <a:rPr lang="en-IN" sz="1800" dirty="0"/>
                        <a:t>Aim of project</a:t>
                      </a:r>
                      <a:endParaRPr dirty="0"/>
                    </a:p>
                  </a:txBody>
                  <a:tcPr marL="91450" marR="91450" marT="45725" marB="45725"/>
                </a:tc>
                <a:tc>
                  <a:txBody>
                    <a:bodyPr/>
                    <a:lstStyle/>
                    <a:p>
                      <a:pPr marL="0" marR="0" lvl="0" indent="0" algn="l" rtl="0">
                        <a:spcBef>
                          <a:spcPts val="0"/>
                        </a:spcBef>
                        <a:spcAft>
                          <a:spcPts val="0"/>
                        </a:spcAft>
                        <a:buNone/>
                      </a:pPr>
                      <a:r>
                        <a:rPr lang="en-US" sz="1800" dirty="0"/>
                        <a:t>This project intends to create a system that is easily accessible and provides the user with a secure and  feasible environment for conducting and appearing for his/her examinations. It also aims to revolutionize the traditional assessment system.</a:t>
                      </a:r>
                      <a:endParaRPr sz="1800" dirty="0"/>
                    </a:p>
                  </a:txBody>
                  <a:tcPr marL="91450" marR="91450" marT="45725" marB="45725"/>
                </a:tc>
                <a:extLst>
                  <a:ext uri="{0D108BD9-81ED-4DB2-BD59-A6C34878D82A}">
                    <a16:rowId xmlns:a16="http://schemas.microsoft.com/office/drawing/2014/main" val="3029816101"/>
                  </a:ext>
                </a:extLst>
              </a:tr>
              <a:tr h="451262">
                <a:tc>
                  <a:txBody>
                    <a:bodyPr/>
                    <a:lstStyle/>
                    <a:p>
                      <a:pPr marL="0" marR="0" lvl="0" indent="0" algn="l" rtl="0">
                        <a:spcBef>
                          <a:spcPts val="0"/>
                        </a:spcBef>
                        <a:spcAft>
                          <a:spcPts val="0"/>
                        </a:spcAft>
                        <a:buNone/>
                      </a:pPr>
                      <a:r>
                        <a:rPr lang="en-IN" sz="1800" dirty="0"/>
                        <a:t>Project duration </a:t>
                      </a:r>
                      <a:endParaRPr dirty="0"/>
                    </a:p>
                  </a:txBody>
                  <a:tcPr marL="91450" marR="91450" marT="45725" marB="45725"/>
                </a:tc>
                <a:tc>
                  <a:txBody>
                    <a:bodyPr/>
                    <a:lstStyle/>
                    <a:p>
                      <a:pPr marL="0" marR="0" lvl="0" indent="0" algn="l" rtl="0">
                        <a:spcBef>
                          <a:spcPts val="0"/>
                        </a:spcBef>
                        <a:spcAft>
                          <a:spcPts val="0"/>
                        </a:spcAft>
                        <a:buNone/>
                      </a:pPr>
                      <a:r>
                        <a:rPr lang="en-IN" sz="1800" dirty="0"/>
                        <a:t>6 months</a:t>
                      </a:r>
                      <a:endParaRPr dirty="0"/>
                    </a:p>
                  </a:txBody>
                  <a:tcPr marL="91450" marR="91450" marT="45725" marB="45725"/>
                </a:tc>
                <a:extLst>
                  <a:ext uri="{0D108BD9-81ED-4DB2-BD59-A6C34878D82A}">
                    <a16:rowId xmlns:a16="http://schemas.microsoft.com/office/drawing/2014/main" val="1233038257"/>
                  </a:ext>
                </a:extLst>
              </a:tr>
              <a:tr h="375199">
                <a:tc>
                  <a:txBody>
                    <a:bodyPr/>
                    <a:lstStyle/>
                    <a:p>
                      <a:pPr marL="0" marR="0" lvl="0" indent="0" algn="l" rtl="0">
                        <a:spcBef>
                          <a:spcPts val="0"/>
                        </a:spcBef>
                        <a:spcAft>
                          <a:spcPts val="0"/>
                        </a:spcAft>
                        <a:buNone/>
                      </a:pPr>
                      <a:r>
                        <a:rPr lang="en-IN" sz="1800" dirty="0"/>
                        <a:t>Team size</a:t>
                      </a:r>
                      <a:endParaRPr dirty="0"/>
                    </a:p>
                  </a:txBody>
                  <a:tcPr marL="91450" marR="91450" marT="45725" marB="45725"/>
                </a:tc>
                <a:tc>
                  <a:txBody>
                    <a:bodyPr/>
                    <a:lstStyle/>
                    <a:p>
                      <a:pPr marL="0" marR="0" lvl="0" indent="0" algn="l" rtl="0">
                        <a:spcBef>
                          <a:spcPts val="0"/>
                        </a:spcBef>
                        <a:spcAft>
                          <a:spcPts val="0"/>
                        </a:spcAft>
                        <a:buNone/>
                      </a:pPr>
                      <a:r>
                        <a:rPr lang="en-IN" sz="1800" dirty="0"/>
                        <a:t>4 members</a:t>
                      </a:r>
                    </a:p>
                  </a:txBody>
                  <a:tcPr marL="91450" marR="91450" marT="45725" marB="45725"/>
                </a:tc>
                <a:extLst>
                  <a:ext uri="{0D108BD9-81ED-4DB2-BD59-A6C34878D82A}">
                    <a16:rowId xmlns:a16="http://schemas.microsoft.com/office/drawing/2014/main" val="3997289610"/>
                  </a:ext>
                </a:extLst>
              </a:tr>
              <a:tr h="686146">
                <a:tc>
                  <a:txBody>
                    <a:bodyPr/>
                    <a:lstStyle/>
                    <a:p>
                      <a:pPr marL="0" marR="0" lvl="0" indent="0" algn="l" rtl="0">
                        <a:spcBef>
                          <a:spcPts val="0"/>
                        </a:spcBef>
                        <a:spcAft>
                          <a:spcPts val="0"/>
                        </a:spcAft>
                        <a:buNone/>
                      </a:pPr>
                      <a:r>
                        <a:rPr lang="en-US" dirty="0"/>
                        <a:t>Team Members </a:t>
                      </a:r>
                      <a:endParaRPr dirty="0"/>
                    </a:p>
                  </a:txBody>
                  <a:tcPr marL="91450" marR="91450" marT="45725" marB="45725"/>
                </a:tc>
                <a:tc>
                  <a:txBody>
                    <a:bodyPr/>
                    <a:lstStyle/>
                    <a:p>
                      <a:pPr marL="0" marR="0" lvl="0" indent="0" algn="l" rtl="0">
                        <a:spcBef>
                          <a:spcPts val="0"/>
                        </a:spcBef>
                        <a:spcAft>
                          <a:spcPts val="0"/>
                        </a:spcAft>
                        <a:buNone/>
                      </a:pPr>
                      <a:r>
                        <a:rPr lang="en-US" sz="1800" dirty="0"/>
                        <a:t>Lamin Janka(16)  , Parin Makwana(17) , Juhi Modi(20), Ishika Thakkar(111)</a:t>
                      </a:r>
                      <a:endParaRPr lang="en-IN" sz="1800" dirty="0"/>
                    </a:p>
                  </a:txBody>
                  <a:tcPr marL="91450" marR="91450" marT="45725" marB="45725"/>
                </a:tc>
                <a:extLst>
                  <a:ext uri="{0D108BD9-81ED-4DB2-BD59-A6C34878D82A}">
                    <a16:rowId xmlns:a16="http://schemas.microsoft.com/office/drawing/2014/main" val="450711501"/>
                  </a:ext>
                </a:extLst>
              </a:tr>
              <a:tr h="686146">
                <a:tc>
                  <a:txBody>
                    <a:bodyPr/>
                    <a:lstStyle/>
                    <a:p>
                      <a:pPr marL="0" marR="0" lvl="0" indent="0" algn="l" rtl="0">
                        <a:spcBef>
                          <a:spcPts val="0"/>
                        </a:spcBef>
                        <a:spcAft>
                          <a:spcPts val="0"/>
                        </a:spcAft>
                        <a:buNone/>
                      </a:pPr>
                      <a:r>
                        <a:rPr lang="en-IN" sz="1800" dirty="0"/>
                        <a:t>Tools and technologies to use</a:t>
                      </a:r>
                      <a:endParaRPr dirty="0"/>
                    </a:p>
                  </a:txBody>
                  <a:tcPr marL="91450" marR="91450" marT="45725" marB="45725"/>
                </a:tc>
                <a:tc>
                  <a:txBody>
                    <a:bodyPr/>
                    <a:lstStyle/>
                    <a:p>
                      <a:pPr marL="0" marR="0" lvl="0" indent="0" algn="l" rtl="0">
                        <a:spcBef>
                          <a:spcPts val="0"/>
                        </a:spcBef>
                        <a:spcAft>
                          <a:spcPts val="0"/>
                        </a:spcAft>
                        <a:buNone/>
                      </a:pPr>
                      <a:r>
                        <a:rPr lang="en-IN" sz="1800" dirty="0"/>
                        <a:t>XAMPP , PHP, JavaScript, HTML, CSS,</a:t>
                      </a:r>
                      <a:endParaRPr dirty="0"/>
                    </a:p>
                    <a:p>
                      <a:pPr marL="0" marR="0" lvl="0" indent="0" algn="l" rtl="0">
                        <a:spcBef>
                          <a:spcPts val="0"/>
                        </a:spcBef>
                        <a:spcAft>
                          <a:spcPts val="0"/>
                        </a:spcAft>
                        <a:buNone/>
                      </a:pPr>
                      <a:r>
                        <a:rPr lang="en-IN" sz="1800" dirty="0"/>
                        <a:t>Visual Studio Code</a:t>
                      </a:r>
                      <a:endParaRPr sz="1800" dirty="0"/>
                    </a:p>
                  </a:txBody>
                  <a:tcPr marL="91450" marR="91450" marT="45725" marB="45725"/>
                </a:tc>
                <a:extLst>
                  <a:ext uri="{0D108BD9-81ED-4DB2-BD59-A6C34878D82A}">
                    <a16:rowId xmlns:a16="http://schemas.microsoft.com/office/drawing/2014/main" val="1171619716"/>
                  </a:ext>
                </a:extLst>
              </a:tr>
              <a:tr h="686146">
                <a:tc>
                  <a:txBody>
                    <a:bodyPr/>
                    <a:lstStyle/>
                    <a:p>
                      <a:pPr marL="0" marR="0" lvl="0" indent="0" algn="l" rtl="0">
                        <a:spcBef>
                          <a:spcPts val="0"/>
                        </a:spcBef>
                        <a:spcAft>
                          <a:spcPts val="0"/>
                        </a:spcAft>
                        <a:buNone/>
                      </a:pPr>
                      <a:r>
                        <a:rPr lang="en-IN" sz="1800" dirty="0"/>
                        <a:t>Guide</a:t>
                      </a:r>
                      <a:endParaRPr dirty="0"/>
                    </a:p>
                  </a:txBody>
                  <a:tcPr marL="91450" marR="91450" marT="45725" marB="45725"/>
                </a:tc>
                <a:tc>
                  <a:txBody>
                    <a:bodyPr/>
                    <a:lstStyle/>
                    <a:p>
                      <a:pPr marL="0" marR="0" lvl="0" indent="0" algn="l" rtl="0">
                        <a:spcBef>
                          <a:spcPts val="0"/>
                        </a:spcBef>
                        <a:spcAft>
                          <a:spcPts val="0"/>
                        </a:spcAft>
                        <a:buNone/>
                      </a:pPr>
                      <a:r>
                        <a:rPr lang="en-IN" sz="1800" dirty="0"/>
                        <a:t>Dr Maitri Jhaveri</a:t>
                      </a:r>
                      <a:endParaRPr sz="1800" dirty="0"/>
                    </a:p>
                  </a:txBody>
                  <a:tcPr marL="91450" marR="91450" marT="45725" marB="45725"/>
                </a:tc>
                <a:extLst>
                  <a:ext uri="{0D108BD9-81ED-4DB2-BD59-A6C34878D82A}">
                    <a16:rowId xmlns:a16="http://schemas.microsoft.com/office/drawing/2014/main" val="4244921273"/>
                  </a:ext>
                </a:extLst>
              </a:tr>
            </a:tbl>
          </a:graphicData>
        </a:graphic>
      </p:graphicFrame>
      <p:graphicFrame>
        <p:nvGraphicFramePr>
          <p:cNvPr id="7" name="Table 6">
            <a:extLst>
              <a:ext uri="{FF2B5EF4-FFF2-40B4-BE49-F238E27FC236}">
                <a16:creationId xmlns:a16="http://schemas.microsoft.com/office/drawing/2014/main" id="{CFC0CB7E-E7C5-CDA3-896B-9D8529C2F6B0}"/>
              </a:ext>
            </a:extLst>
          </p:cNvPr>
          <p:cNvGraphicFramePr>
            <a:graphicFrameLocks noGrp="1"/>
          </p:cNvGraphicFramePr>
          <p:nvPr>
            <p:extLst>
              <p:ext uri="{D42A27DB-BD31-4B8C-83A1-F6EECF244321}">
                <p14:modId xmlns:p14="http://schemas.microsoft.com/office/powerpoint/2010/main" val="280343231"/>
              </p:ext>
            </p:extLst>
          </p:nvPr>
        </p:nvGraphicFramePr>
        <p:xfrm>
          <a:off x="1365814" y="1000109"/>
          <a:ext cx="9595412" cy="5241147"/>
        </p:xfrm>
        <a:graphic>
          <a:graphicData uri="http://schemas.openxmlformats.org/drawingml/2006/table">
            <a:tbl>
              <a:tblPr firstRow="1" bandRow="1">
                <a:tableStyleId>{00A15C55-8517-42AA-B614-E9B94910E393}</a:tableStyleId>
              </a:tblPr>
              <a:tblGrid>
                <a:gridCol w="2766245">
                  <a:extLst>
                    <a:ext uri="{9D8B030D-6E8A-4147-A177-3AD203B41FA5}">
                      <a16:colId xmlns:a16="http://schemas.microsoft.com/office/drawing/2014/main" val="2783636470"/>
                    </a:ext>
                  </a:extLst>
                </a:gridCol>
                <a:gridCol w="6829167">
                  <a:extLst>
                    <a:ext uri="{9D8B030D-6E8A-4147-A177-3AD203B41FA5}">
                      <a16:colId xmlns:a16="http://schemas.microsoft.com/office/drawing/2014/main" val="464118391"/>
                    </a:ext>
                  </a:extLst>
                </a:gridCol>
              </a:tblGrid>
              <a:tr h="496593">
                <a:tc>
                  <a:txBody>
                    <a:bodyPr/>
                    <a:lstStyle/>
                    <a:p>
                      <a:pPr marL="0" marR="0" lvl="0" indent="0" algn="l" rtl="0">
                        <a:spcBef>
                          <a:spcPts val="0"/>
                        </a:spcBef>
                        <a:spcAft>
                          <a:spcPts val="0"/>
                        </a:spcAft>
                        <a:buNone/>
                      </a:pPr>
                      <a:r>
                        <a:rPr lang="en-US" sz="1800" u="none" strike="noStrike" cap="none" dirty="0"/>
                        <a:t>T</a:t>
                      </a:r>
                      <a:r>
                        <a:rPr lang="en-IN" sz="1800" u="none" strike="noStrike" cap="none" dirty="0" err="1"/>
                        <a:t>itle</a:t>
                      </a:r>
                      <a:r>
                        <a:rPr lang="en-IN" sz="1800" u="none" strike="noStrike" cap="none" dirty="0"/>
                        <a:t> </a:t>
                      </a:r>
                      <a:endParaRPr dirty="0"/>
                    </a:p>
                  </a:txBody>
                  <a:tcPr marL="91450" marR="91450" marT="45725" marB="45725"/>
                </a:tc>
                <a:tc>
                  <a:txBody>
                    <a:bodyPr/>
                    <a:lstStyle/>
                    <a:p>
                      <a:pPr marL="0" marR="0" lvl="0" indent="0" algn="l" rtl="0">
                        <a:spcBef>
                          <a:spcPts val="0"/>
                        </a:spcBef>
                        <a:spcAft>
                          <a:spcPts val="0"/>
                        </a:spcAft>
                        <a:buNone/>
                      </a:pPr>
                      <a:r>
                        <a:rPr lang="en-IN" sz="1800" dirty="0"/>
                        <a:t>Description</a:t>
                      </a:r>
                      <a:endParaRPr dirty="0"/>
                    </a:p>
                  </a:txBody>
                  <a:tcPr marL="91450" marR="91450" marT="45725" marB="45725"/>
                </a:tc>
                <a:extLst>
                  <a:ext uri="{0D108BD9-81ED-4DB2-BD59-A6C34878D82A}">
                    <a16:rowId xmlns:a16="http://schemas.microsoft.com/office/drawing/2014/main" val="1774630431"/>
                  </a:ext>
                </a:extLst>
              </a:tr>
              <a:tr h="419405">
                <a:tc>
                  <a:txBody>
                    <a:bodyPr/>
                    <a:lstStyle/>
                    <a:p>
                      <a:pPr marL="0" marR="0" lvl="0" indent="0" algn="l" rtl="0">
                        <a:spcBef>
                          <a:spcPts val="0"/>
                        </a:spcBef>
                        <a:spcAft>
                          <a:spcPts val="0"/>
                        </a:spcAft>
                        <a:buNone/>
                      </a:pPr>
                      <a:r>
                        <a:rPr lang="en-IN" sz="1800" dirty="0"/>
                        <a:t>Project title</a:t>
                      </a:r>
                      <a:endParaRPr dirty="0"/>
                    </a:p>
                  </a:txBody>
                  <a:tcPr marL="91450" marR="91450" marT="45725" marB="45725"/>
                </a:tc>
                <a:tc>
                  <a:txBody>
                    <a:bodyPr/>
                    <a:lstStyle/>
                    <a:p>
                      <a:r>
                        <a:rPr lang="en-GB" sz="1800" b="0" i="0" u="none" strike="noStrike" kern="1200" baseline="0" dirty="0" smtClean="0">
                          <a:solidFill>
                            <a:schemeClr val="dk1"/>
                          </a:solidFill>
                          <a:latin typeface="+mn-lt"/>
                          <a:ea typeface="+mn-ea"/>
                          <a:cs typeface="+mn-cs"/>
                        </a:rPr>
                        <a:t>ATM &amp; Banking Services	</a:t>
                      </a:r>
                    </a:p>
                  </a:txBody>
                  <a:tcPr marL="91450" marR="91450" marT="45725" marB="45725"/>
                </a:tc>
                <a:extLst>
                  <a:ext uri="{0D108BD9-81ED-4DB2-BD59-A6C34878D82A}">
                    <a16:rowId xmlns:a16="http://schemas.microsoft.com/office/drawing/2014/main" val="3989846931"/>
                  </a:ext>
                </a:extLst>
              </a:tr>
              <a:tr h="1397633">
                <a:tc>
                  <a:txBody>
                    <a:bodyPr/>
                    <a:lstStyle/>
                    <a:p>
                      <a:pPr marL="0" marR="0" lvl="0" indent="0" algn="l" rtl="0">
                        <a:spcBef>
                          <a:spcPts val="0"/>
                        </a:spcBef>
                        <a:spcAft>
                          <a:spcPts val="0"/>
                        </a:spcAft>
                        <a:buNone/>
                      </a:pPr>
                      <a:r>
                        <a:rPr lang="en-IN" sz="1800" dirty="0"/>
                        <a:t>Aim of project</a:t>
                      </a:r>
                      <a:endParaRPr dirty="0"/>
                    </a:p>
                  </a:txBody>
                  <a:tcPr marL="91450" marR="91450" marT="45725" marB="45725"/>
                </a:tc>
                <a:tc>
                  <a:txBody>
                    <a:bodyPr/>
                    <a:lstStyle/>
                    <a:p>
                      <a:pPr marL="0" marR="0" lvl="0" indent="0" algn="l" rtl="0">
                        <a:spcBef>
                          <a:spcPts val="0"/>
                        </a:spcBef>
                        <a:spcAft>
                          <a:spcPts val="0"/>
                        </a:spcAft>
                        <a:buNone/>
                      </a:pPr>
                      <a:r>
                        <a:rPr lang="en-GB" dirty="0" smtClean="0"/>
                        <a:t>The ATM &amp; Banking Management System is designed to simulate real-world banking operations and ATM functionalities, including customer account management, balance inquiry, money withdrawal, deposit, and statement generation.</a:t>
                      </a:r>
                      <a:endParaRPr sz="1800" dirty="0"/>
                    </a:p>
                  </a:txBody>
                  <a:tcPr marL="91450" marR="91450" marT="45725" marB="45725"/>
                </a:tc>
                <a:extLst>
                  <a:ext uri="{0D108BD9-81ED-4DB2-BD59-A6C34878D82A}">
                    <a16:rowId xmlns:a16="http://schemas.microsoft.com/office/drawing/2014/main" val="3029816101"/>
                  </a:ext>
                </a:extLst>
              </a:tr>
              <a:tr h="457928">
                <a:tc>
                  <a:txBody>
                    <a:bodyPr/>
                    <a:lstStyle/>
                    <a:p>
                      <a:pPr marL="0" marR="0" lvl="0" indent="0" algn="l" rtl="0">
                        <a:spcBef>
                          <a:spcPts val="0"/>
                        </a:spcBef>
                        <a:spcAft>
                          <a:spcPts val="0"/>
                        </a:spcAft>
                        <a:buNone/>
                      </a:pPr>
                      <a:r>
                        <a:rPr lang="en-IN" sz="1800" dirty="0"/>
                        <a:t>Project duration </a:t>
                      </a:r>
                      <a:endParaRPr dirty="0"/>
                    </a:p>
                  </a:txBody>
                  <a:tcPr marL="91450" marR="91450" marT="45725" marB="45725"/>
                </a:tc>
                <a:tc>
                  <a:txBody>
                    <a:bodyPr/>
                    <a:lstStyle/>
                    <a:p>
                      <a:pPr marL="0" marR="0" lvl="0" indent="0" algn="l" rtl="0">
                        <a:spcBef>
                          <a:spcPts val="0"/>
                        </a:spcBef>
                        <a:spcAft>
                          <a:spcPts val="0"/>
                        </a:spcAft>
                        <a:buNone/>
                      </a:pPr>
                      <a:r>
                        <a:rPr lang="en-IN" sz="1800" dirty="0"/>
                        <a:t>6 months</a:t>
                      </a:r>
                      <a:endParaRPr dirty="0"/>
                    </a:p>
                  </a:txBody>
                  <a:tcPr marL="91450" marR="91450" marT="45725" marB="45725"/>
                </a:tc>
                <a:extLst>
                  <a:ext uri="{0D108BD9-81ED-4DB2-BD59-A6C34878D82A}">
                    <a16:rowId xmlns:a16="http://schemas.microsoft.com/office/drawing/2014/main" val="1233038257"/>
                  </a:ext>
                </a:extLst>
              </a:tr>
              <a:tr h="380742">
                <a:tc>
                  <a:txBody>
                    <a:bodyPr/>
                    <a:lstStyle/>
                    <a:p>
                      <a:pPr marL="0" marR="0" lvl="0" indent="0" algn="l" rtl="0">
                        <a:spcBef>
                          <a:spcPts val="0"/>
                        </a:spcBef>
                        <a:spcAft>
                          <a:spcPts val="0"/>
                        </a:spcAft>
                        <a:buNone/>
                      </a:pPr>
                      <a:r>
                        <a:rPr lang="en-IN" sz="1800" dirty="0"/>
                        <a:t>Team size</a:t>
                      </a:r>
                      <a:endParaRPr dirty="0"/>
                    </a:p>
                  </a:txBody>
                  <a:tcPr marL="91450" marR="91450" marT="45725" marB="45725"/>
                </a:tc>
                <a:tc>
                  <a:txBody>
                    <a:bodyPr/>
                    <a:lstStyle/>
                    <a:p>
                      <a:pPr marL="0" marR="0" lvl="0" indent="0" algn="l" rtl="0">
                        <a:spcBef>
                          <a:spcPts val="0"/>
                        </a:spcBef>
                        <a:spcAft>
                          <a:spcPts val="0"/>
                        </a:spcAft>
                        <a:buNone/>
                      </a:pPr>
                      <a:r>
                        <a:rPr lang="en-IN" sz="1800" dirty="0"/>
                        <a:t>2</a:t>
                      </a:r>
                      <a:r>
                        <a:rPr lang="en-IN" sz="1800" dirty="0" smtClean="0"/>
                        <a:t> </a:t>
                      </a:r>
                      <a:r>
                        <a:rPr lang="en-IN" sz="1800" dirty="0"/>
                        <a:t>members</a:t>
                      </a:r>
                    </a:p>
                  </a:txBody>
                  <a:tcPr marL="91450" marR="91450" marT="45725" marB="45725"/>
                </a:tc>
                <a:extLst>
                  <a:ext uri="{0D108BD9-81ED-4DB2-BD59-A6C34878D82A}">
                    <a16:rowId xmlns:a16="http://schemas.microsoft.com/office/drawing/2014/main" val="3997289610"/>
                  </a:ext>
                </a:extLst>
              </a:tr>
              <a:tr h="696282">
                <a:tc>
                  <a:txBody>
                    <a:bodyPr/>
                    <a:lstStyle/>
                    <a:p>
                      <a:pPr marL="0" marR="0" lvl="0" indent="0" algn="l" rtl="0">
                        <a:spcBef>
                          <a:spcPts val="0"/>
                        </a:spcBef>
                        <a:spcAft>
                          <a:spcPts val="0"/>
                        </a:spcAft>
                        <a:buNone/>
                      </a:pPr>
                      <a:r>
                        <a:rPr lang="en-US" sz="1800" dirty="0"/>
                        <a:t>Team Members </a:t>
                      </a:r>
                      <a:endParaRPr sz="1800" dirty="0"/>
                    </a:p>
                  </a:txBody>
                  <a:tcPr marL="91450" marR="91450" marT="45725" marB="45725"/>
                </a:tc>
                <a:tc>
                  <a:txBody>
                    <a:bodyPr/>
                    <a:lstStyle/>
                    <a:p>
                      <a:pPr marL="0" marR="0" lvl="0" indent="0" algn="l" rtl="0">
                        <a:spcBef>
                          <a:spcPts val="0"/>
                        </a:spcBef>
                        <a:spcAft>
                          <a:spcPts val="0"/>
                        </a:spcAft>
                        <a:buNone/>
                      </a:pPr>
                      <a:r>
                        <a:rPr lang="en-US" sz="1800" dirty="0"/>
                        <a:t>Lamin Janka(16)  </a:t>
                      </a:r>
                      <a:r>
                        <a:rPr lang="en-US" sz="1800" dirty="0" smtClean="0"/>
                        <a:t>&amp;</a:t>
                      </a:r>
                      <a:r>
                        <a:rPr lang="en-US" sz="1800" baseline="0" dirty="0" smtClean="0"/>
                        <a:t> Mohit Jariwala(12)</a:t>
                      </a:r>
                      <a:endParaRPr lang="en-IN" sz="1800" dirty="0"/>
                    </a:p>
                  </a:txBody>
                  <a:tcPr marL="91450" marR="91450" marT="45725" marB="45725"/>
                </a:tc>
                <a:extLst>
                  <a:ext uri="{0D108BD9-81ED-4DB2-BD59-A6C34878D82A}">
                    <a16:rowId xmlns:a16="http://schemas.microsoft.com/office/drawing/2014/main" val="450711501"/>
                  </a:ext>
                </a:extLst>
              </a:tr>
              <a:tr h="696282">
                <a:tc>
                  <a:txBody>
                    <a:bodyPr/>
                    <a:lstStyle/>
                    <a:p>
                      <a:pPr marL="0" marR="0" lvl="0" indent="0" algn="l" rtl="0">
                        <a:spcBef>
                          <a:spcPts val="0"/>
                        </a:spcBef>
                        <a:spcAft>
                          <a:spcPts val="0"/>
                        </a:spcAft>
                        <a:buNone/>
                      </a:pPr>
                      <a:r>
                        <a:rPr lang="en-IN" sz="1800" dirty="0"/>
                        <a:t>Tools and technologies </a:t>
                      </a:r>
                      <a:r>
                        <a:rPr lang="en-IN" sz="1800" dirty="0" smtClean="0"/>
                        <a:t>used</a:t>
                      </a:r>
                      <a:endParaRPr dirty="0"/>
                    </a:p>
                  </a:txBody>
                  <a:tcPr marL="91450" marR="91450" marT="45725" marB="45725"/>
                </a:tc>
                <a:tc>
                  <a:txBody>
                    <a:bodyPr/>
                    <a:lstStyle/>
                    <a:p>
                      <a:pPr marL="0" marR="0" lvl="0" indent="0" algn="l" rtl="0">
                        <a:spcBef>
                          <a:spcPts val="0"/>
                        </a:spcBef>
                        <a:spcAft>
                          <a:spcPts val="0"/>
                        </a:spcAft>
                        <a:buNone/>
                      </a:pPr>
                      <a:r>
                        <a:rPr lang="en-GB" sz="1800" dirty="0" smtClean="0"/>
                        <a:t>Java(Swing)</a:t>
                      </a:r>
                      <a:endParaRPr sz="1800" dirty="0"/>
                    </a:p>
                  </a:txBody>
                  <a:tcPr marL="91450" marR="91450" marT="45725" marB="45725"/>
                </a:tc>
                <a:extLst>
                  <a:ext uri="{0D108BD9-81ED-4DB2-BD59-A6C34878D82A}">
                    <a16:rowId xmlns:a16="http://schemas.microsoft.com/office/drawing/2014/main" val="1171619716"/>
                  </a:ext>
                </a:extLst>
              </a:tr>
              <a:tr h="696282">
                <a:tc>
                  <a:txBody>
                    <a:bodyPr/>
                    <a:lstStyle/>
                    <a:p>
                      <a:pPr marL="0" marR="0" lvl="0" indent="0" algn="l" rtl="0">
                        <a:spcBef>
                          <a:spcPts val="0"/>
                        </a:spcBef>
                        <a:spcAft>
                          <a:spcPts val="0"/>
                        </a:spcAft>
                        <a:buNone/>
                      </a:pPr>
                      <a:r>
                        <a:rPr lang="en-IN" sz="1800" dirty="0"/>
                        <a:t>Guide</a:t>
                      </a:r>
                      <a:endParaRPr dirty="0"/>
                    </a:p>
                  </a:txBody>
                  <a:tcPr marL="91450" marR="91450" marT="45725" marB="45725"/>
                </a:tc>
                <a:tc>
                  <a:txBody>
                    <a:bodyPr/>
                    <a:lstStyle/>
                    <a:p>
                      <a:pPr marL="0" marR="0" lvl="0" indent="0" algn="l" rtl="0">
                        <a:spcBef>
                          <a:spcPts val="0"/>
                        </a:spcBef>
                        <a:spcAft>
                          <a:spcPts val="0"/>
                        </a:spcAft>
                        <a:buNone/>
                      </a:pPr>
                      <a:r>
                        <a:rPr lang="en-IN" sz="1800" dirty="0"/>
                        <a:t>Dr. </a:t>
                      </a:r>
                      <a:r>
                        <a:rPr lang="en-IN" sz="1800" dirty="0" smtClean="0"/>
                        <a:t>Hardik Joshi</a:t>
                      </a:r>
                      <a:endParaRPr sz="1800" dirty="0"/>
                    </a:p>
                  </a:txBody>
                  <a:tcPr marL="91450" marR="91450" marT="45725" marB="45725"/>
                </a:tc>
                <a:extLst>
                  <a:ext uri="{0D108BD9-81ED-4DB2-BD59-A6C34878D82A}">
                    <a16:rowId xmlns:a16="http://schemas.microsoft.com/office/drawing/2014/main" val="4244921273"/>
                  </a:ext>
                </a:extLst>
              </a:tr>
            </a:tbl>
          </a:graphicData>
        </a:graphic>
      </p:graphicFrame>
    </p:spTree>
    <p:extLst>
      <p:ext uri="{BB962C8B-B14F-4D97-AF65-F5344CB8AC3E}">
        <p14:creationId xmlns:p14="http://schemas.microsoft.com/office/powerpoint/2010/main" val="1171283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2FE7-716D-DFBC-D689-FE22AE50CE15}"/>
              </a:ext>
            </a:extLst>
          </p:cNvPr>
          <p:cNvSpPr>
            <a:spLocks noGrp="1"/>
          </p:cNvSpPr>
          <p:nvPr>
            <p:ph type="title"/>
          </p:nvPr>
        </p:nvSpPr>
        <p:spPr>
          <a:xfrm>
            <a:off x="838200" y="475962"/>
            <a:ext cx="10515600" cy="1325563"/>
          </a:xfrm>
        </p:spPr>
        <p:txBody>
          <a:bodyPr/>
          <a:lstStyle/>
          <a:p>
            <a:pPr algn="ctr"/>
            <a:r>
              <a:rPr lang="en-US" b="1" dirty="0"/>
              <a:t>Future Work</a:t>
            </a:r>
            <a:endParaRPr lang="en-IN" b="1" dirty="0"/>
          </a:p>
        </p:txBody>
      </p:sp>
      <p:sp>
        <p:nvSpPr>
          <p:cNvPr id="8" name="Content Placeholder 7"/>
          <p:cNvSpPr>
            <a:spLocks noGrp="1"/>
          </p:cNvSpPr>
          <p:nvPr>
            <p:ph idx="1"/>
          </p:nvPr>
        </p:nvSpPr>
        <p:spPr>
          <a:xfrm>
            <a:off x="838200" y="1727633"/>
            <a:ext cx="10515600" cy="3971637"/>
          </a:xfrm>
        </p:spPr>
        <p:txBody>
          <a:bodyPr>
            <a:normAutofit/>
          </a:bodyPr>
          <a:lstStyle/>
          <a:p>
            <a:pPr marL="0" indent="0" algn="ctr">
              <a:buNone/>
            </a:pPr>
            <a:r>
              <a:rPr lang="en-GB" sz="2400" b="1" dirty="0" smtClean="0"/>
              <a:t>Multilanguage Support</a:t>
            </a:r>
            <a:endParaRPr lang="en-GB" sz="2400" dirty="0" smtClean="0"/>
          </a:p>
          <a:p>
            <a:pPr marL="0" indent="0" algn="ctr">
              <a:buNone/>
            </a:pPr>
            <a:r>
              <a:rPr lang="en-GB" sz="2400" dirty="0" smtClean="0"/>
              <a:t>Implement support for multiple languages to cater to a diverse user base.</a:t>
            </a:r>
          </a:p>
          <a:p>
            <a:pPr marL="0" indent="0" algn="ctr">
              <a:buNone/>
            </a:pPr>
            <a:r>
              <a:rPr lang="en-GB" sz="2400" b="1" dirty="0" smtClean="0"/>
              <a:t>In-App Feedback Forms</a:t>
            </a:r>
            <a:r>
              <a:rPr lang="en-GB" sz="2400" dirty="0" smtClean="0"/>
              <a:t> </a:t>
            </a:r>
          </a:p>
          <a:p>
            <a:pPr marL="0" indent="0" algn="ctr">
              <a:buNone/>
            </a:pPr>
            <a:r>
              <a:rPr lang="en-GB" sz="2400" dirty="0" smtClean="0"/>
              <a:t>Implement forms within the application to allow users to submit feedback easily.</a:t>
            </a:r>
          </a:p>
          <a:p>
            <a:pPr marL="0" indent="0" algn="ctr">
              <a:buNone/>
            </a:pPr>
            <a:r>
              <a:rPr lang="en-GB" sz="2400" b="1" dirty="0" smtClean="0"/>
              <a:t>Fund Transfers</a:t>
            </a:r>
            <a:endParaRPr lang="en-GB" sz="2400" dirty="0" smtClean="0"/>
          </a:p>
          <a:p>
            <a:pPr marL="0" indent="0" algn="ctr">
              <a:buNone/>
            </a:pPr>
            <a:r>
              <a:rPr lang="en-GB" sz="2400" dirty="0" smtClean="0"/>
              <a:t>Enable users to transfer funds between accounts and to other banks</a:t>
            </a:r>
          </a:p>
          <a:p>
            <a:pPr marL="0" indent="0" algn="ctr">
              <a:buNone/>
            </a:pPr>
            <a:r>
              <a:rPr lang="en-GB" sz="2400" b="1" dirty="0" smtClean="0"/>
              <a:t>Bill Payments</a:t>
            </a:r>
            <a:endParaRPr lang="en-GB" sz="2400" dirty="0" smtClean="0"/>
          </a:p>
          <a:p>
            <a:pPr marL="0" indent="0" algn="ctr">
              <a:buNone/>
            </a:pPr>
            <a:r>
              <a:rPr lang="en-GB" sz="2400" dirty="0" smtClean="0"/>
              <a:t>Integrate bill payment features for utilities, loans, and other recurring payments.</a:t>
            </a:r>
          </a:p>
          <a:p>
            <a:pPr marL="0" indent="0" algn="ctr">
              <a:buNone/>
            </a:pPr>
            <a:endParaRPr lang="en-GB" sz="2400" dirty="0"/>
          </a:p>
        </p:txBody>
      </p:sp>
      <p:sp>
        <p:nvSpPr>
          <p:cNvPr id="4" name="Footer Placeholder 3">
            <a:extLst>
              <a:ext uri="{FF2B5EF4-FFF2-40B4-BE49-F238E27FC236}">
                <a16:creationId xmlns:a16="http://schemas.microsoft.com/office/drawing/2014/main" id="{B5C7E1C0-B9CF-015C-FD98-FCA34893A09B}"/>
              </a:ext>
            </a:extLst>
          </p:cNvPr>
          <p:cNvSpPr>
            <a:spLocks noGrp="1"/>
          </p:cNvSpPr>
          <p:nvPr>
            <p:ph type="ftr" sz="quarter" idx="11"/>
          </p:nvPr>
        </p:nvSpPr>
        <p:spPr/>
        <p:txBody>
          <a:bodyPr/>
          <a:lstStyle/>
          <a:p>
            <a:r>
              <a:rPr lang="en-US"/>
              <a:t>Department of Computer Science </a:t>
            </a:r>
            <a:endParaRPr lang="en-US" dirty="0"/>
          </a:p>
        </p:txBody>
      </p:sp>
      <p:sp>
        <p:nvSpPr>
          <p:cNvPr id="5" name="Slide Number Placeholder 4">
            <a:extLst>
              <a:ext uri="{FF2B5EF4-FFF2-40B4-BE49-F238E27FC236}">
                <a16:creationId xmlns:a16="http://schemas.microsoft.com/office/drawing/2014/main" id="{70E7AD82-048F-EDD6-DE31-0D7B27339966}"/>
              </a:ext>
            </a:extLst>
          </p:cNvPr>
          <p:cNvSpPr>
            <a:spLocks noGrp="1"/>
          </p:cNvSpPr>
          <p:nvPr>
            <p:ph type="sldNum" sz="quarter" idx="12"/>
          </p:nvPr>
        </p:nvSpPr>
        <p:spPr/>
        <p:txBody>
          <a:bodyPr/>
          <a:lstStyle/>
          <a:p>
            <a:fld id="{4EE46D15-3898-4B85-9369-B7C77A63AF05}" type="slidenum">
              <a:rPr lang="en-US" smtClean="0"/>
              <a:pPr/>
              <a:t>40</a:t>
            </a:fld>
            <a:endParaRPr lang="en-US" dirty="0"/>
          </a:p>
        </p:txBody>
      </p:sp>
    </p:spTree>
    <p:extLst>
      <p:ext uri="{BB962C8B-B14F-4D97-AF65-F5344CB8AC3E}">
        <p14:creationId xmlns:p14="http://schemas.microsoft.com/office/powerpoint/2010/main" val="1702313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29309"/>
            <a:ext cx="9144000" cy="1156553"/>
          </a:xfrm>
        </p:spPr>
        <p:txBody>
          <a:bodyPr>
            <a:normAutofit/>
          </a:bodyPr>
          <a:lstStyle/>
          <a:p>
            <a:pPr algn="ctr"/>
            <a:r>
              <a:rPr lang="en-GB" b="1" dirty="0"/>
              <a:t>Bibliography</a:t>
            </a:r>
          </a:p>
        </p:txBody>
      </p:sp>
      <p:sp>
        <p:nvSpPr>
          <p:cNvPr id="3" name="Content Placeholder 2"/>
          <p:cNvSpPr>
            <a:spLocks noGrp="1"/>
          </p:cNvSpPr>
          <p:nvPr>
            <p:ph idx="1"/>
          </p:nvPr>
        </p:nvSpPr>
        <p:spPr>
          <a:xfrm>
            <a:off x="2022763" y="1285862"/>
            <a:ext cx="8146473" cy="4957920"/>
          </a:xfrm>
        </p:spPr>
        <p:txBody>
          <a:bodyPr>
            <a:normAutofit/>
          </a:bodyPr>
          <a:lstStyle/>
          <a:p>
            <a:pPr algn="ctr">
              <a:buNone/>
            </a:pPr>
            <a:r>
              <a:rPr lang="en-GB" b="1" u="sng" dirty="0"/>
              <a:t> </a:t>
            </a:r>
            <a:r>
              <a:rPr lang="en-GB" b="1" u="sng" dirty="0" smtClean="0"/>
              <a:t>Reference Websites</a:t>
            </a:r>
          </a:p>
          <a:p>
            <a:pPr algn="ctr">
              <a:buNone/>
            </a:pPr>
            <a:endParaRPr lang="en-GB" b="1" u="sng" dirty="0" smtClean="0"/>
          </a:p>
          <a:p>
            <a:pPr algn="ctr">
              <a:buNone/>
            </a:pPr>
            <a:r>
              <a:rPr lang="en-GB" b="1" dirty="0" smtClean="0"/>
              <a:t>Diagram illustrations</a:t>
            </a:r>
          </a:p>
          <a:p>
            <a:pPr algn="ctr">
              <a:buNone/>
            </a:pPr>
            <a:r>
              <a:rPr lang="en-GB" dirty="0" smtClean="0">
                <a:solidFill>
                  <a:schemeClr val="accent6"/>
                </a:solidFill>
              </a:rPr>
              <a:t>draw.io</a:t>
            </a:r>
          </a:p>
          <a:p>
            <a:pPr algn="ctr">
              <a:buNone/>
            </a:pPr>
            <a:r>
              <a:rPr lang="en-GB" dirty="0" smtClean="0">
                <a:solidFill>
                  <a:schemeClr val="accent6"/>
                </a:solidFill>
              </a:rPr>
              <a:t>visualparadigm-online</a:t>
            </a:r>
          </a:p>
          <a:p>
            <a:pPr algn="ctr">
              <a:buNone/>
            </a:pPr>
            <a:r>
              <a:rPr lang="en-GB" b="1" dirty="0" smtClean="0"/>
              <a:t>Image Template</a:t>
            </a:r>
          </a:p>
          <a:p>
            <a:pPr algn="ctr">
              <a:buNone/>
            </a:pPr>
            <a:r>
              <a:rPr lang="en-GB" dirty="0" smtClean="0">
                <a:solidFill>
                  <a:schemeClr val="accent6"/>
                </a:solidFill>
              </a:rPr>
              <a:t>Freepik.com</a:t>
            </a:r>
            <a:endParaRPr lang="en-GB" dirty="0">
              <a:solidFill>
                <a:schemeClr val="accent6"/>
              </a:solidFill>
            </a:endParaRPr>
          </a:p>
        </p:txBody>
      </p:sp>
      <p:sp>
        <p:nvSpPr>
          <p:cNvPr id="4" name="Footer Placeholder 3"/>
          <p:cNvSpPr>
            <a:spLocks noGrp="1"/>
          </p:cNvSpPr>
          <p:nvPr>
            <p:ph type="ftr" sz="quarter" idx="11"/>
          </p:nvPr>
        </p:nvSpPr>
        <p:spPr/>
        <p:txBody>
          <a:bodyPr/>
          <a:lstStyle/>
          <a:p>
            <a:r>
              <a:rPr lang="en-US" dirty="0"/>
              <a:t>Department of Computer Science </a:t>
            </a:r>
          </a:p>
        </p:txBody>
      </p:sp>
      <p:sp>
        <p:nvSpPr>
          <p:cNvPr id="5" name="Slide Number Placeholder 4"/>
          <p:cNvSpPr>
            <a:spLocks noGrp="1"/>
          </p:cNvSpPr>
          <p:nvPr>
            <p:ph type="sldNum" sz="quarter" idx="12"/>
          </p:nvPr>
        </p:nvSpPr>
        <p:spPr/>
        <p:txBody>
          <a:bodyPr/>
          <a:lstStyle/>
          <a:p>
            <a:fld id="{4EE46D15-3898-4B85-9369-B7C77A63AF05}" type="slidenum">
              <a:rPr lang="en-US" smtClean="0"/>
              <a:pPr/>
              <a:t>41</a:t>
            </a:fld>
            <a:endParaRPr lang="en-US" dirty="0"/>
          </a:p>
        </p:txBody>
      </p:sp>
    </p:spTree>
    <p:extLst>
      <p:ext uri="{BB962C8B-B14F-4D97-AF65-F5344CB8AC3E}">
        <p14:creationId xmlns:p14="http://schemas.microsoft.com/office/powerpoint/2010/main" val="3904326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275767" y="2503054"/>
            <a:ext cx="7772400" cy="1958109"/>
          </a:xfrm>
        </p:spPr>
        <p:txBody>
          <a:bodyPr>
            <a:noAutofit/>
          </a:bodyPr>
          <a:lstStyle/>
          <a:p>
            <a:pPr>
              <a:lnSpc>
                <a:spcPct val="150000"/>
              </a:lnSpc>
            </a:pPr>
            <a:r>
              <a:rPr lang="en-US" sz="82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rPr>
              <a:t>MERCI!!</a:t>
            </a:r>
            <a:endParaRPr lang="en-US" sz="82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3" name="Footer Placeholder 2"/>
          <p:cNvSpPr>
            <a:spLocks noGrp="1"/>
          </p:cNvSpPr>
          <p:nvPr>
            <p:ph type="ftr" sz="quarter" idx="11"/>
          </p:nvPr>
        </p:nvSpPr>
        <p:spPr/>
        <p:txBody>
          <a:bodyPr/>
          <a:lstStyle/>
          <a:p>
            <a:r>
              <a:rPr lang="en-US"/>
              <a:t>Department of Computer Science </a:t>
            </a:r>
            <a:endParaRPr lang="en-US" dirty="0"/>
          </a:p>
        </p:txBody>
      </p:sp>
      <p:sp>
        <p:nvSpPr>
          <p:cNvPr id="4" name="Slide Number Placeholder 3"/>
          <p:cNvSpPr>
            <a:spLocks noGrp="1"/>
          </p:cNvSpPr>
          <p:nvPr>
            <p:ph type="sldNum" sz="quarter" idx="12"/>
          </p:nvPr>
        </p:nvSpPr>
        <p:spPr/>
        <p:txBody>
          <a:bodyPr/>
          <a:lstStyle/>
          <a:p>
            <a:r>
              <a:rPr lang="en-US" dirty="0"/>
              <a:t>67</a:t>
            </a:r>
          </a:p>
        </p:txBody>
      </p:sp>
    </p:spTree>
    <p:extLst>
      <p:ext uri="{BB962C8B-B14F-4D97-AF65-F5344CB8AC3E}">
        <p14:creationId xmlns:p14="http://schemas.microsoft.com/office/powerpoint/2010/main" val="2194965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51100" y="295563"/>
            <a:ext cx="9144000" cy="1052947"/>
          </a:xfrm>
        </p:spPr>
        <p:txBody>
          <a:bodyPr>
            <a:normAutofit/>
          </a:bodyPr>
          <a:lstStyle/>
          <a:p>
            <a:pPr algn="ctr"/>
            <a:r>
              <a:rPr lang="en-GB" b="1" dirty="0"/>
              <a:t>Tools, Technologies &amp; </a:t>
            </a:r>
            <a:r>
              <a:rPr lang="en-GB" b="1" dirty="0" smtClean="0"/>
              <a:t>Software’s </a:t>
            </a:r>
            <a:r>
              <a:rPr lang="en-GB" b="1" dirty="0"/>
              <a:t>Used </a:t>
            </a:r>
          </a:p>
        </p:txBody>
      </p:sp>
      <p:sp>
        <p:nvSpPr>
          <p:cNvPr id="2" name="Footer Placeholder 1"/>
          <p:cNvSpPr>
            <a:spLocks noGrp="1"/>
          </p:cNvSpPr>
          <p:nvPr>
            <p:ph type="ftr" sz="quarter" idx="11"/>
          </p:nvPr>
        </p:nvSpPr>
        <p:spPr/>
        <p:txBody>
          <a:bodyPr/>
          <a:lstStyle/>
          <a:p>
            <a:r>
              <a:rPr lang="en-US"/>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pPr/>
              <a:t>5</a:t>
            </a:fld>
            <a:endParaRPr lang="en-US" dirty="0"/>
          </a:p>
        </p:txBody>
      </p:sp>
      <p:sp>
        <p:nvSpPr>
          <p:cNvPr id="4" name="Rectangle 1"/>
          <p:cNvSpPr>
            <a:spLocks noGrp="1" noChangeArrowheads="1"/>
          </p:cNvSpPr>
          <p:nvPr>
            <p:ph idx="1"/>
          </p:nvPr>
        </p:nvSpPr>
        <p:spPr bwMode="auto">
          <a:xfrm>
            <a:off x="1386943" y="1090015"/>
            <a:ext cx="9445214"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smtClean="0">
                <a:ln>
                  <a:noFill/>
                </a:ln>
                <a:solidFill>
                  <a:schemeClr val="tx1"/>
                </a:solidFill>
                <a:effectLst/>
                <a:latin typeface="Arial" panose="020B0604020202020204" pitchFamily="34" charset="0"/>
              </a:rPr>
              <a:t>Programming Language</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smtClean="0">
                <a:ln>
                  <a:noFill/>
                </a:ln>
                <a:solidFill>
                  <a:schemeClr val="tx1"/>
                </a:solidFill>
                <a:effectLst/>
                <a:latin typeface="Arial" panose="020B0604020202020204" pitchFamily="34" charset="0"/>
              </a:rPr>
              <a:t>Java</a:t>
            </a: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smtClean="0">
                <a:ln>
                  <a:noFill/>
                </a:ln>
                <a:solidFill>
                  <a:schemeClr val="tx1"/>
                </a:solidFill>
                <a:effectLst/>
                <a:latin typeface="Arial" panose="020B0604020202020204" pitchFamily="34" charset="0"/>
              </a:rPr>
              <a:t>Database</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smtClean="0">
                <a:ln>
                  <a:noFill/>
                </a:ln>
                <a:solidFill>
                  <a:schemeClr val="tx1"/>
                </a:solidFill>
                <a:effectLst/>
                <a:latin typeface="Arial" panose="020B0604020202020204" pitchFamily="34" charset="0"/>
              </a:rPr>
              <a:t>MySQL</a:t>
            </a: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smtClean="0">
                <a:ln>
                  <a:noFill/>
                </a:ln>
                <a:solidFill>
                  <a:schemeClr val="tx1"/>
                </a:solidFill>
                <a:effectLst/>
                <a:latin typeface="Arial" panose="020B0604020202020204" pitchFamily="34" charset="0"/>
              </a:rPr>
              <a:t>Development Tools(IDE)</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smtClean="0">
                <a:ln>
                  <a:noFill/>
                </a:ln>
                <a:solidFill>
                  <a:schemeClr val="tx1"/>
                </a:solidFill>
                <a:effectLst/>
                <a:latin typeface="Arial" panose="020B0604020202020204" pitchFamily="34" charset="0"/>
              </a:rPr>
              <a:t> </a:t>
            </a:r>
            <a:r>
              <a:rPr kumimoji="0" lang="en-US" altLang="en-US" sz="2400" i="0" u="none" strike="noStrike" cap="none" normalizeH="0" baseline="0" dirty="0" smtClean="0">
                <a:ln>
                  <a:noFill/>
                </a:ln>
                <a:solidFill>
                  <a:schemeClr val="tx1"/>
                </a:solidFill>
                <a:effectLst/>
                <a:latin typeface="Arial" panose="020B0604020202020204" pitchFamily="34" charset="0"/>
              </a:rPr>
              <a:t>Visual</a:t>
            </a:r>
            <a:r>
              <a:rPr kumimoji="0" lang="en-US" altLang="en-US" sz="2400" i="0" u="none" strike="noStrike" cap="none" normalizeH="0" dirty="0" smtClean="0">
                <a:ln>
                  <a:noFill/>
                </a:ln>
                <a:solidFill>
                  <a:schemeClr val="tx1"/>
                </a:solidFill>
                <a:effectLst/>
                <a:latin typeface="Arial" panose="020B0604020202020204" pitchFamily="34" charset="0"/>
              </a:rPr>
              <a:t> Studio Code</a:t>
            </a: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400" baseline="0" dirty="0" smtClean="0">
                <a:latin typeface="Arial" panose="020B0604020202020204" pitchFamily="34" charset="0"/>
              </a:rPr>
              <a:t>IntelliJ</a:t>
            </a:r>
            <a:endParaRPr kumimoji="0" lang="en-US" altLang="en-US" sz="2400" i="0" u="none" strike="noStrike" cap="none" normalizeH="0" baseline="0" dirty="0" smtClean="0">
              <a:ln>
                <a:noFill/>
              </a:ln>
              <a:solidFill>
                <a:schemeClr val="tx1"/>
              </a:solidFill>
              <a:effectLst/>
              <a:latin typeface="Arial" panose="020B0604020202020204" pitchFamily="34" charset="0"/>
            </a:endParaRP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smtClean="0">
                <a:ln>
                  <a:noFill/>
                </a:ln>
                <a:solidFill>
                  <a:schemeClr val="tx1"/>
                </a:solidFill>
                <a:effectLst/>
                <a:latin typeface="Arial" panose="020B0604020202020204" pitchFamily="34" charset="0"/>
              </a:rPr>
              <a:t>Libraries/Frameworks</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i="0" u="none" strike="noStrike" cap="none" normalizeH="0" baseline="0" dirty="0" smtClean="0">
                <a:ln>
                  <a:noFill/>
                </a:ln>
                <a:solidFill>
                  <a:schemeClr val="tx1"/>
                </a:solidFill>
                <a:effectLst/>
                <a:latin typeface="Arial" panose="020B0604020202020204" pitchFamily="34" charset="0"/>
              </a:rPr>
              <a:t>JDBC</a:t>
            </a: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400" dirty="0" smtClean="0">
                <a:latin typeface="Arial" panose="020B0604020202020204" pitchFamily="34" charset="0"/>
              </a:rPr>
              <a:t>Java Swing</a:t>
            </a:r>
            <a:endParaRPr kumimoji="0" lang="en-US" altLang="en-US" sz="240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smtClean="0">
                <a:ln>
                  <a:noFill/>
                </a:ln>
                <a:solidFill>
                  <a:schemeClr val="tx1"/>
                </a:solidFill>
                <a:effectLst/>
                <a:latin typeface="Arial" panose="020B0604020202020204" pitchFamily="34" charset="0"/>
              </a:rPr>
              <a:t>Encryption</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smtClean="0">
                <a:ln>
                  <a:noFill/>
                </a:ln>
                <a:solidFill>
                  <a:schemeClr val="tx1"/>
                </a:solidFill>
                <a:effectLst/>
                <a:latin typeface="Arial" panose="020B0604020202020204" pitchFamily="34" charset="0"/>
              </a:rPr>
              <a:t>Standard encryption methods for securing sensitive data like PINs</a:t>
            </a: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smtClean="0">
                <a:ln>
                  <a:noFill/>
                </a:ln>
                <a:solidFill>
                  <a:schemeClr val="tx1"/>
                </a:solidFill>
                <a:effectLst/>
                <a:latin typeface="Arial" panose="020B0604020202020204" pitchFamily="34" charset="0"/>
              </a:rPr>
              <a:t>Operating System</a:t>
            </a:r>
            <a:r>
              <a:rPr kumimoji="0" lang="en-US" altLang="en-US" sz="2400" b="0" i="0" u="none" strike="noStrike" cap="none" normalizeH="0" baseline="0" dirty="0" smtClean="0">
                <a:ln>
                  <a:noFill/>
                </a:ln>
                <a:solidFill>
                  <a:schemeClr val="tx1"/>
                </a:solidFill>
                <a:effectLst/>
                <a:latin typeface="Arial" panose="020B0604020202020204" pitchFamily="34" charset="0"/>
              </a:rPr>
              <a:t>:</a:t>
            </a:r>
          </a:p>
          <a:p>
            <a:pPr marR="0" lvl="0" algn="ctr"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smtClean="0">
                <a:ln>
                  <a:noFill/>
                </a:ln>
                <a:solidFill>
                  <a:schemeClr val="tx1"/>
                </a:solidFill>
                <a:effectLst/>
                <a:latin typeface="Arial" panose="020B0604020202020204" pitchFamily="34" charset="0"/>
              </a:rPr>
              <a:t>Windows (for development and testing)</a:t>
            </a:r>
          </a:p>
        </p:txBody>
      </p:sp>
    </p:spTree>
    <p:extLst>
      <p:ext uri="{BB962C8B-B14F-4D97-AF65-F5344CB8AC3E}">
        <p14:creationId xmlns:p14="http://schemas.microsoft.com/office/powerpoint/2010/main" val="68451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3384"/>
          </a:xfrm>
        </p:spPr>
        <p:txBody>
          <a:bodyPr/>
          <a:lstStyle/>
          <a:p>
            <a:pPr algn="ctr"/>
            <a:r>
              <a:rPr lang="en-GB" b="1" dirty="0"/>
              <a:t>Work Division</a:t>
            </a:r>
            <a:endParaRPr lang="en-US" b="1" dirty="0"/>
          </a:p>
        </p:txBody>
      </p:sp>
      <p:sp>
        <p:nvSpPr>
          <p:cNvPr id="4" name="Footer Placeholder 3"/>
          <p:cNvSpPr>
            <a:spLocks noGrp="1"/>
          </p:cNvSpPr>
          <p:nvPr>
            <p:ph type="ftr" sz="quarter" idx="11"/>
          </p:nvPr>
        </p:nvSpPr>
        <p:spPr/>
        <p:txBody>
          <a:bodyPr/>
          <a:lstStyle/>
          <a:p>
            <a:r>
              <a:rPr lang="en-US"/>
              <a:t>Department of Computer Science </a:t>
            </a:r>
            <a:endParaRPr lang="en-US" dirty="0"/>
          </a:p>
        </p:txBody>
      </p:sp>
      <p:sp>
        <p:nvSpPr>
          <p:cNvPr id="5" name="Slide Number Placeholder 4"/>
          <p:cNvSpPr>
            <a:spLocks noGrp="1"/>
          </p:cNvSpPr>
          <p:nvPr>
            <p:ph type="sldNum" sz="quarter" idx="12"/>
          </p:nvPr>
        </p:nvSpPr>
        <p:spPr/>
        <p:txBody>
          <a:bodyPr/>
          <a:lstStyle/>
          <a:p>
            <a:fld id="{4EE46D15-3898-4B85-9369-B7C77A63AF05}" type="slidenum">
              <a:rPr lang="en-US" smtClean="0"/>
              <a:pPr/>
              <a:t>6</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75922958"/>
              </p:ext>
            </p:extLst>
          </p:nvPr>
        </p:nvGraphicFramePr>
        <p:xfrm>
          <a:off x="1145309" y="1677844"/>
          <a:ext cx="10104582" cy="4011757"/>
        </p:xfrm>
        <a:graphic>
          <a:graphicData uri="http://schemas.openxmlformats.org/drawingml/2006/table">
            <a:tbl>
              <a:tblPr firstRow="1" bandRow="1">
                <a:tableStyleId>{00A15C55-8517-42AA-B614-E9B94910E393}</a:tableStyleId>
              </a:tblPr>
              <a:tblGrid>
                <a:gridCol w="5052291">
                  <a:extLst>
                    <a:ext uri="{9D8B030D-6E8A-4147-A177-3AD203B41FA5}">
                      <a16:colId xmlns:a16="http://schemas.microsoft.com/office/drawing/2014/main" val="4119919937"/>
                    </a:ext>
                  </a:extLst>
                </a:gridCol>
                <a:gridCol w="5052291">
                  <a:extLst>
                    <a:ext uri="{9D8B030D-6E8A-4147-A177-3AD203B41FA5}">
                      <a16:colId xmlns:a16="http://schemas.microsoft.com/office/drawing/2014/main" val="2809068556"/>
                    </a:ext>
                  </a:extLst>
                </a:gridCol>
              </a:tblGrid>
              <a:tr h="1196895">
                <a:tc>
                  <a:txBody>
                    <a:bodyPr/>
                    <a:lstStyle/>
                    <a:p>
                      <a:pPr algn="ctr">
                        <a:lnSpc>
                          <a:spcPct val="150000"/>
                        </a:lnSpc>
                      </a:pPr>
                      <a:r>
                        <a:rPr lang="en-GB" sz="3600" dirty="0" smtClean="0"/>
                        <a:t>Name</a:t>
                      </a:r>
                      <a:endParaRPr lang="en-GB" sz="3600" dirty="0"/>
                    </a:p>
                  </a:txBody>
                  <a:tcPr/>
                </a:tc>
                <a:tc>
                  <a:txBody>
                    <a:bodyPr/>
                    <a:lstStyle/>
                    <a:p>
                      <a:pPr algn="ctr">
                        <a:lnSpc>
                          <a:spcPct val="150000"/>
                        </a:lnSpc>
                      </a:pPr>
                      <a:r>
                        <a:rPr lang="en-GB" sz="3600" dirty="0" smtClean="0"/>
                        <a:t>Work</a:t>
                      </a:r>
                      <a:endParaRPr lang="en-GB" sz="3600" dirty="0"/>
                    </a:p>
                  </a:txBody>
                  <a:tcPr/>
                </a:tc>
                <a:extLst>
                  <a:ext uri="{0D108BD9-81ED-4DB2-BD59-A6C34878D82A}">
                    <a16:rowId xmlns:a16="http://schemas.microsoft.com/office/drawing/2014/main" val="1808504320"/>
                  </a:ext>
                </a:extLst>
              </a:tr>
              <a:tr h="1407431">
                <a:tc>
                  <a:txBody>
                    <a:bodyPr/>
                    <a:lstStyle/>
                    <a:p>
                      <a:pPr algn="ctr">
                        <a:lnSpc>
                          <a:spcPct val="200000"/>
                        </a:lnSpc>
                      </a:pPr>
                      <a:r>
                        <a:rPr lang="en-GB" sz="2400" dirty="0" smtClean="0"/>
                        <a:t>Mohit</a:t>
                      </a:r>
                      <a:r>
                        <a:rPr lang="en-GB" sz="2400" baseline="0" dirty="0" smtClean="0"/>
                        <a:t> Jariwala</a:t>
                      </a:r>
                      <a:endParaRPr lang="en-GB" sz="2400" dirty="0"/>
                    </a:p>
                  </a:txBody>
                  <a:tcPr/>
                </a:tc>
                <a:tc>
                  <a:txBody>
                    <a:bodyPr/>
                    <a:lstStyle/>
                    <a:p>
                      <a:pPr algn="ctr">
                        <a:lnSpc>
                          <a:spcPct val="100000"/>
                        </a:lnSpc>
                      </a:pPr>
                      <a:r>
                        <a:rPr lang="en-GB" sz="2400" dirty="0" smtClean="0"/>
                        <a:t>GUI</a:t>
                      </a:r>
                    </a:p>
                    <a:p>
                      <a:pPr algn="ctr">
                        <a:lnSpc>
                          <a:spcPct val="100000"/>
                        </a:lnSpc>
                      </a:pPr>
                      <a:r>
                        <a:rPr lang="en-GB" sz="2400" dirty="0" smtClean="0"/>
                        <a:t>Core System Development</a:t>
                      </a:r>
                    </a:p>
                    <a:p>
                      <a:pPr algn="ctr">
                        <a:lnSpc>
                          <a:spcPct val="100000"/>
                        </a:lnSpc>
                      </a:pPr>
                      <a:r>
                        <a:rPr lang="en-GB" sz="2400" dirty="0" smtClean="0"/>
                        <a:t>Security and Authentication</a:t>
                      </a:r>
                      <a:endParaRPr lang="en-GB" sz="2400" dirty="0"/>
                    </a:p>
                  </a:txBody>
                  <a:tcPr/>
                </a:tc>
                <a:extLst>
                  <a:ext uri="{0D108BD9-81ED-4DB2-BD59-A6C34878D82A}">
                    <a16:rowId xmlns:a16="http://schemas.microsoft.com/office/drawing/2014/main" val="3607484690"/>
                  </a:ext>
                </a:extLst>
              </a:tr>
              <a:tr h="1407431">
                <a:tc>
                  <a:txBody>
                    <a:bodyPr/>
                    <a:lstStyle/>
                    <a:p>
                      <a:pPr algn="ctr">
                        <a:lnSpc>
                          <a:spcPct val="200000"/>
                        </a:lnSpc>
                      </a:pPr>
                      <a:r>
                        <a:rPr lang="en-GB" sz="2400" dirty="0" smtClean="0"/>
                        <a:t>Lamin Janka</a:t>
                      </a:r>
                      <a:endParaRPr lang="en-GB"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dirty="0" smtClean="0"/>
                        <a:t>GUI</a:t>
                      </a:r>
                    </a:p>
                    <a:p>
                      <a:pPr algn="ctr">
                        <a:lnSpc>
                          <a:spcPct val="100000"/>
                        </a:lnSpc>
                      </a:pPr>
                      <a:r>
                        <a:rPr lang="en-GB" sz="2400" dirty="0" smtClean="0"/>
                        <a:t>Database Management</a:t>
                      </a:r>
                    </a:p>
                    <a:p>
                      <a:pPr algn="ctr">
                        <a:lnSpc>
                          <a:spcPct val="100000"/>
                        </a:lnSpc>
                      </a:pPr>
                      <a:r>
                        <a:rPr lang="en-GB" sz="2400" dirty="0" smtClean="0"/>
                        <a:t>Testing and Debugging</a:t>
                      </a:r>
                      <a:endParaRPr lang="en-GB" sz="2400" dirty="0"/>
                    </a:p>
                  </a:txBody>
                  <a:tcPr/>
                </a:tc>
                <a:extLst>
                  <a:ext uri="{0D108BD9-81ED-4DB2-BD59-A6C34878D82A}">
                    <a16:rowId xmlns:a16="http://schemas.microsoft.com/office/drawing/2014/main" val="69920357"/>
                  </a:ext>
                </a:extLst>
              </a:tr>
            </a:tbl>
          </a:graphicData>
        </a:graphic>
      </p:graphicFrame>
    </p:spTree>
    <p:extLst>
      <p:ext uri="{BB962C8B-B14F-4D97-AF65-F5344CB8AC3E}">
        <p14:creationId xmlns:p14="http://schemas.microsoft.com/office/powerpoint/2010/main" val="395338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738909"/>
            <a:ext cx="6520872" cy="5617440"/>
          </a:xfrm>
          <a:prstGeom prst="rect">
            <a:avLst/>
          </a:prstGeom>
        </p:spPr>
      </p:pic>
      <p:sp>
        <p:nvSpPr>
          <p:cNvPr id="7" name="Oval 6"/>
          <p:cNvSpPr/>
          <p:nvPr/>
        </p:nvSpPr>
        <p:spPr>
          <a:xfrm>
            <a:off x="8422640" y="2407920"/>
            <a:ext cx="419100" cy="1422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p:cNvSpPr>
            <a:spLocks noGrp="1"/>
          </p:cNvSpPr>
          <p:nvPr>
            <p:ph type="title"/>
          </p:nvPr>
        </p:nvSpPr>
        <p:spPr>
          <a:xfrm>
            <a:off x="1524000" y="-171400"/>
            <a:ext cx="9144000" cy="1104273"/>
          </a:xfrm>
        </p:spPr>
        <p:txBody>
          <a:bodyPr/>
          <a:lstStyle/>
          <a:p>
            <a:pPr algn="ctr"/>
            <a:r>
              <a:rPr lang="en-GB" b="1" dirty="0"/>
              <a:t>System Architecture</a:t>
            </a:r>
            <a:endParaRPr lang="en-US" b="1" dirty="0"/>
          </a:p>
        </p:txBody>
      </p:sp>
      <p:sp>
        <p:nvSpPr>
          <p:cNvPr id="2" name="Footer Placeholder 1"/>
          <p:cNvSpPr>
            <a:spLocks noGrp="1"/>
          </p:cNvSpPr>
          <p:nvPr>
            <p:ph type="ftr" sz="quarter" idx="11"/>
          </p:nvPr>
        </p:nvSpPr>
        <p:spPr/>
        <p:txBody>
          <a:bodyPr/>
          <a:lstStyle/>
          <a:p>
            <a:r>
              <a:rPr lang="en-US"/>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pPr/>
              <a:t>7</a:t>
            </a:fld>
            <a:endParaRPr lang="en-US" dirty="0"/>
          </a:p>
        </p:txBody>
      </p:sp>
      <p:sp>
        <p:nvSpPr>
          <p:cNvPr id="6" name="TextBox 5"/>
          <p:cNvSpPr txBox="1"/>
          <p:nvPr/>
        </p:nvSpPr>
        <p:spPr>
          <a:xfrm>
            <a:off x="8322945" y="2348235"/>
            <a:ext cx="618490" cy="261610"/>
          </a:xfrm>
          <a:prstGeom prst="rect">
            <a:avLst/>
          </a:prstGeom>
          <a:noFill/>
        </p:spPr>
        <p:txBody>
          <a:bodyPr wrap="square" rtlCol="0">
            <a:spAutoFit/>
          </a:bodyPr>
          <a:lstStyle/>
          <a:p>
            <a:r>
              <a:rPr lang="en-GB" sz="1100" b="1" dirty="0" smtClean="0">
                <a:latin typeface="Leelawadee UI Semilight" panose="020B0402040204020203" pitchFamily="34" charset="-34"/>
                <a:cs typeface="Leelawadee UI Semilight" panose="020B0402040204020203" pitchFamily="34" charset="-34"/>
              </a:rPr>
              <a:t>MySQL</a:t>
            </a:r>
            <a:endParaRPr lang="en-GB" sz="1100" b="1" dirty="0">
              <a:latin typeface="Leelawadee UI Semilight" panose="020B0402040204020203" pitchFamily="34" charset="-34"/>
              <a:cs typeface="Leelawadee UI Semilight" panose="020B0402040204020203" pitchFamily="34" charset="-34"/>
            </a:endParaRPr>
          </a:p>
        </p:txBody>
      </p:sp>
      <p:sp>
        <p:nvSpPr>
          <p:cNvPr id="8" name="Rectangle 7"/>
          <p:cNvSpPr/>
          <p:nvPr/>
        </p:nvSpPr>
        <p:spPr>
          <a:xfrm>
            <a:off x="3474720" y="4917440"/>
            <a:ext cx="2428240" cy="24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407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Department of Computer Science </a:t>
            </a:r>
            <a:endParaRPr lang="en-US" dirty="0"/>
          </a:p>
        </p:txBody>
      </p:sp>
      <p:sp>
        <p:nvSpPr>
          <p:cNvPr id="3" name="Slide Number Placeholder 2"/>
          <p:cNvSpPr>
            <a:spLocks noGrp="1"/>
          </p:cNvSpPr>
          <p:nvPr>
            <p:ph type="sldNum" sz="quarter" idx="12"/>
          </p:nvPr>
        </p:nvSpPr>
        <p:spPr/>
        <p:txBody>
          <a:bodyPr/>
          <a:lstStyle/>
          <a:p>
            <a:fld id="{4EE46D15-3898-4B85-9369-B7C77A63AF05}" type="slidenum">
              <a:rPr lang="en-US" smtClean="0"/>
              <a:pPr/>
              <a:t>8</a:t>
            </a:fld>
            <a:endParaRPr lang="en-US" dirty="0"/>
          </a:p>
        </p:txBody>
      </p:sp>
      <p:sp>
        <p:nvSpPr>
          <p:cNvPr id="4" name="Rectangle 3"/>
          <p:cNvSpPr/>
          <p:nvPr/>
        </p:nvSpPr>
        <p:spPr>
          <a:xfrm>
            <a:off x="2423592" y="2908355"/>
            <a:ext cx="7344816" cy="1015663"/>
          </a:xfrm>
          <a:prstGeom prst="rect">
            <a:avLst/>
          </a:prstGeom>
        </p:spPr>
        <p:txBody>
          <a:bodyPr wrap="square">
            <a:spAutoFit/>
          </a:bodyPr>
          <a:lstStyle/>
          <a:p>
            <a:pPr algn="ctr"/>
            <a:r>
              <a:rPr lang="en-GB" sz="6000" b="1" dirty="0" smtClean="0">
                <a:latin typeface="+mj-lt"/>
              </a:rPr>
              <a:t>Activity Diagram</a:t>
            </a:r>
            <a:endParaRPr lang="en-GB" sz="6000" b="1" dirty="0">
              <a:latin typeface="+mj-lt"/>
            </a:endParaRPr>
          </a:p>
        </p:txBody>
      </p:sp>
    </p:spTree>
    <p:extLst>
      <p:ext uri="{BB962C8B-B14F-4D97-AF65-F5344CB8AC3E}">
        <p14:creationId xmlns:p14="http://schemas.microsoft.com/office/powerpoint/2010/main" val="38779018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477" t="6717" r="7477" b="-6967"/>
          <a:stretch/>
        </p:blipFill>
        <p:spPr>
          <a:xfrm>
            <a:off x="3918011" y="178675"/>
            <a:ext cx="4374651" cy="6863255"/>
          </a:xfrm>
          <a:prstGeom prst="rect">
            <a:avLst/>
          </a:prstGeom>
        </p:spPr>
      </p:pic>
    </p:spTree>
    <p:extLst>
      <p:ext uri="{BB962C8B-B14F-4D97-AF65-F5344CB8AC3E}">
        <p14:creationId xmlns:p14="http://schemas.microsoft.com/office/powerpoint/2010/main" val="4273079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4129</TotalTime>
  <Words>915</Words>
  <Application>Microsoft Office PowerPoint</Application>
  <PresentationFormat>Widescreen</PresentationFormat>
  <Paragraphs>286</Paragraphs>
  <Slides>42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Arial Rounded MT Bold</vt:lpstr>
      <vt:lpstr>Calibri</vt:lpstr>
      <vt:lpstr>Calibri Light</vt:lpstr>
      <vt:lpstr>Leelawadee UI Semilight</vt:lpstr>
      <vt:lpstr>Times New Roman</vt:lpstr>
      <vt:lpstr>Wingdings</vt:lpstr>
      <vt:lpstr>Office Theme</vt:lpstr>
      <vt:lpstr>PowerPoint Presentation</vt:lpstr>
      <vt:lpstr>Introduction</vt:lpstr>
      <vt:lpstr>Objectives</vt:lpstr>
      <vt:lpstr>Project Profile</vt:lpstr>
      <vt:lpstr>Tools, Technologies &amp; Software’s Used </vt:lpstr>
      <vt:lpstr>Work Division</vt:lpstr>
      <vt:lpstr>System Architecture</vt:lpstr>
      <vt:lpstr>PowerPoint Presentation</vt:lpstr>
      <vt:lpstr>PowerPoint Presentation</vt:lpstr>
      <vt:lpstr>PowerPoint Presentation</vt:lpstr>
      <vt:lpstr>PowerPoint Presentation</vt:lpstr>
      <vt:lpstr>PowerPoint Presentation</vt:lpstr>
      <vt:lpstr>Level 0 DFD</vt:lpstr>
      <vt:lpstr>Level 1 DFD</vt:lpstr>
      <vt:lpstr>   Database Design</vt:lpstr>
      <vt:lpstr>PowerPoint Presentation</vt:lpstr>
      <vt:lpstr>   Data Dictionary</vt:lpstr>
      <vt:lpstr>Deposit</vt:lpstr>
      <vt:lpstr>PowerPoint Presentation</vt:lpstr>
      <vt:lpstr>Login</vt:lpstr>
      <vt:lpstr>PowerPoint Presentation</vt:lpstr>
      <vt:lpstr>Netbalance</vt:lpstr>
      <vt:lpstr>PowerPoint Presentation</vt:lpstr>
      <vt:lpstr>Totaldeposits</vt:lpstr>
      <vt:lpstr>PowerPoint Presentation</vt:lpstr>
      <vt:lpstr>Totalwithdraws</vt:lpstr>
      <vt:lpstr>PowerPoint Presentation</vt:lpstr>
      <vt:lpstr>PowerPoint Presentation</vt:lpstr>
      <vt:lpstr>PowerPoint Presentation</vt:lpstr>
      <vt:lpstr>PowerPoint Presentation</vt:lpstr>
      <vt:lpstr>Login Page</vt:lpstr>
      <vt:lpstr>PowerPoint Presentation</vt:lpstr>
      <vt:lpstr>ATM Main Interface</vt:lpstr>
      <vt:lpstr>Deposit</vt:lpstr>
      <vt:lpstr>Fast Cash</vt:lpstr>
      <vt:lpstr>PIN Change</vt:lpstr>
      <vt:lpstr>Balance Enquiry</vt:lpstr>
      <vt:lpstr>Mini Statement</vt:lpstr>
      <vt:lpstr>PowerPoint Presentation</vt:lpstr>
      <vt:lpstr>Future Work</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ODOGWU</dc:creator>
  <cp:lastModifiedBy>ODOGWU</cp:lastModifiedBy>
  <cp:revision>161</cp:revision>
  <dcterms:created xsi:type="dcterms:W3CDTF">2024-09-19T12:29:26Z</dcterms:created>
  <dcterms:modified xsi:type="dcterms:W3CDTF">2024-12-30T06:16:27Z</dcterms:modified>
</cp:coreProperties>
</file>